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58" r:id="rId5"/>
    <p:sldId id="297"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5" r:id="rId21"/>
    <p:sldId id="294" r:id="rId22"/>
    <p:sldId id="296" r:id="rId23"/>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56" userDrawn="1">
          <p15:clr>
            <a:srgbClr val="A4A3A4"/>
          </p15:clr>
        </p15:guide>
        <p15:guide id="2" pos="217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vies, Peter" initials="DP" lastIdx="2" clrIdx="0">
    <p:extLst>
      <p:ext uri="{19B8F6BF-5375-455C-9EA6-DF929625EA0E}">
        <p15:presenceInfo xmlns:p15="http://schemas.microsoft.com/office/powerpoint/2012/main" userId="S::Peter.Davies@bexley.gov.uk::861ba736-5de7-4dbd-83e2-72c3338e44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5B0C7F-C313-4BB9-AFF3-49A5E599D3EC}" v="7" dt="2026-04-13T09:32:52.691"/>
  </p1510:revLst>
</p1510:revInfo>
</file>

<file path=ppt/tableStyles.xml><?xml version="1.0" encoding="utf-8"?>
<a:tblStyleLst xmlns:a="http://schemas.openxmlformats.org/drawingml/2006/main" def="{21E4AEA4-8DFA-4A89-87EB-49C32662AFE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02"/>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3156"/>
        <p:guide pos="217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D8B1D8-DE51-4459-9782-EFC42099CB2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9E890741-EFB0-44E2-8E46-1D03FD70044A}">
      <dgm:prSet/>
      <dgm:spPr/>
      <dgm:t>
        <a:bodyPr/>
        <a:lstStyle/>
        <a:p>
          <a:r>
            <a:rPr lang="en-US"/>
            <a:t>Information for parents</a:t>
          </a:r>
        </a:p>
      </dgm:t>
    </dgm:pt>
    <dgm:pt modelId="{52867E19-077B-4F4E-ABD1-E0BB83B6E90F}" type="parTrans" cxnId="{C89C6FF8-76BD-4226-9E29-C64A9687AA73}">
      <dgm:prSet/>
      <dgm:spPr/>
      <dgm:t>
        <a:bodyPr/>
        <a:lstStyle/>
        <a:p>
          <a:endParaRPr lang="en-US"/>
        </a:p>
      </dgm:t>
    </dgm:pt>
    <dgm:pt modelId="{A0D3E17F-6F10-47CF-9CAA-FE9A92A8A87B}" type="sibTrans" cxnId="{C89C6FF8-76BD-4226-9E29-C64A9687AA73}">
      <dgm:prSet/>
      <dgm:spPr/>
      <dgm:t>
        <a:bodyPr/>
        <a:lstStyle/>
        <a:p>
          <a:endParaRPr lang="en-US"/>
        </a:p>
      </dgm:t>
    </dgm:pt>
    <dgm:pt modelId="{46039F2E-CA37-404D-BC42-D73AE6122E64}">
      <dgm:prSet/>
      <dgm:spPr/>
      <dgm:t>
        <a:bodyPr/>
        <a:lstStyle/>
        <a:p>
          <a:r>
            <a:rPr lang="en-US"/>
            <a:t>How to apply for a secondary school place</a:t>
          </a:r>
        </a:p>
      </dgm:t>
    </dgm:pt>
    <dgm:pt modelId="{9CA718FC-0280-4DF0-9A16-92D65CFB187E}" type="parTrans" cxnId="{CA0DF604-AF75-4506-B7C6-ED4AA2DA2662}">
      <dgm:prSet/>
      <dgm:spPr/>
      <dgm:t>
        <a:bodyPr/>
        <a:lstStyle/>
        <a:p>
          <a:endParaRPr lang="en-US"/>
        </a:p>
      </dgm:t>
    </dgm:pt>
    <dgm:pt modelId="{45A1DF1F-105D-457F-BC04-E6F6DFFA03C9}" type="sibTrans" cxnId="{CA0DF604-AF75-4506-B7C6-ED4AA2DA2662}">
      <dgm:prSet/>
      <dgm:spPr/>
      <dgm:t>
        <a:bodyPr/>
        <a:lstStyle/>
        <a:p>
          <a:endParaRPr lang="en-US"/>
        </a:p>
      </dgm:t>
    </dgm:pt>
    <dgm:pt modelId="{DFB12730-291A-4750-AF05-779217FBFF01}">
      <dgm:prSet/>
      <dgm:spPr/>
      <dgm:t>
        <a:bodyPr/>
        <a:lstStyle/>
        <a:p>
          <a:r>
            <a:rPr lang="en-US"/>
            <a:t>Banding</a:t>
          </a:r>
        </a:p>
      </dgm:t>
    </dgm:pt>
    <dgm:pt modelId="{048DB3A7-AEE3-4294-B4A9-1D7D8D381917}" type="parTrans" cxnId="{F5A99E65-5735-4EF1-BC58-774214FD3CB9}">
      <dgm:prSet/>
      <dgm:spPr/>
      <dgm:t>
        <a:bodyPr/>
        <a:lstStyle/>
        <a:p>
          <a:endParaRPr lang="en-US"/>
        </a:p>
      </dgm:t>
    </dgm:pt>
    <dgm:pt modelId="{18ADE6FA-A238-49E2-91BC-ACC66386F372}" type="sibTrans" cxnId="{F5A99E65-5735-4EF1-BC58-774214FD3CB9}">
      <dgm:prSet/>
      <dgm:spPr/>
      <dgm:t>
        <a:bodyPr/>
        <a:lstStyle/>
        <a:p>
          <a:endParaRPr lang="en-US"/>
        </a:p>
      </dgm:t>
    </dgm:pt>
    <dgm:pt modelId="{BF331489-D4AC-4258-9D2E-F476F3B800C6}">
      <dgm:prSet/>
      <dgm:spPr/>
      <dgm:t>
        <a:bodyPr/>
        <a:lstStyle/>
        <a:p>
          <a:r>
            <a:rPr lang="en-US"/>
            <a:t>The offer process</a:t>
          </a:r>
        </a:p>
      </dgm:t>
    </dgm:pt>
    <dgm:pt modelId="{3E08E699-BD5C-441C-9C29-6828720BE8D8}" type="parTrans" cxnId="{ECDF30F4-D70C-4C7D-8996-8063CE9CD2AD}">
      <dgm:prSet/>
      <dgm:spPr/>
      <dgm:t>
        <a:bodyPr/>
        <a:lstStyle/>
        <a:p>
          <a:endParaRPr lang="en-US"/>
        </a:p>
      </dgm:t>
    </dgm:pt>
    <dgm:pt modelId="{233C3AB5-F511-419F-B4CC-C1EF00B1D647}" type="sibTrans" cxnId="{ECDF30F4-D70C-4C7D-8996-8063CE9CD2AD}">
      <dgm:prSet/>
      <dgm:spPr/>
      <dgm:t>
        <a:bodyPr/>
        <a:lstStyle/>
        <a:p>
          <a:endParaRPr lang="en-US"/>
        </a:p>
      </dgm:t>
    </dgm:pt>
    <dgm:pt modelId="{B0DBB56C-150F-4383-8A11-F2AAA2B81303}">
      <dgm:prSet/>
      <dgm:spPr/>
      <dgm:t>
        <a:bodyPr/>
        <a:lstStyle/>
        <a:p>
          <a:r>
            <a:rPr lang="en-US"/>
            <a:t>Offers of places</a:t>
          </a:r>
        </a:p>
      </dgm:t>
    </dgm:pt>
    <dgm:pt modelId="{E517E906-A6A9-487F-B9FA-23B1DF7704A4}" type="parTrans" cxnId="{B7C0552D-5EA8-44BD-A618-0B48CF3B4235}">
      <dgm:prSet/>
      <dgm:spPr/>
      <dgm:t>
        <a:bodyPr/>
        <a:lstStyle/>
        <a:p>
          <a:endParaRPr lang="en-US"/>
        </a:p>
      </dgm:t>
    </dgm:pt>
    <dgm:pt modelId="{B383E255-0B93-4018-8595-5147E17CCA2B}" type="sibTrans" cxnId="{B7C0552D-5EA8-44BD-A618-0B48CF3B4235}">
      <dgm:prSet/>
      <dgm:spPr/>
      <dgm:t>
        <a:bodyPr/>
        <a:lstStyle/>
        <a:p>
          <a:endParaRPr lang="en-US"/>
        </a:p>
      </dgm:t>
    </dgm:pt>
    <dgm:pt modelId="{72939923-C8E1-4A57-8B67-93EAA9A1747F}">
      <dgm:prSet/>
      <dgm:spPr/>
      <dgm:t>
        <a:bodyPr/>
        <a:lstStyle/>
        <a:p>
          <a:r>
            <a:rPr lang="en-US"/>
            <a:t>Online applications</a:t>
          </a:r>
        </a:p>
      </dgm:t>
    </dgm:pt>
    <dgm:pt modelId="{D1E0A2E5-2985-4EE2-A930-78B9BE9EF17E}" type="parTrans" cxnId="{5C98C102-9749-4397-8C25-8A50EF9E2DFC}">
      <dgm:prSet/>
      <dgm:spPr/>
      <dgm:t>
        <a:bodyPr/>
        <a:lstStyle/>
        <a:p>
          <a:endParaRPr lang="en-US"/>
        </a:p>
      </dgm:t>
    </dgm:pt>
    <dgm:pt modelId="{217203DA-E7C5-4C00-AE1A-A4FF3A51CADE}" type="sibTrans" cxnId="{5C98C102-9749-4397-8C25-8A50EF9E2DFC}">
      <dgm:prSet/>
      <dgm:spPr/>
      <dgm:t>
        <a:bodyPr/>
        <a:lstStyle/>
        <a:p>
          <a:endParaRPr lang="en-US"/>
        </a:p>
      </dgm:t>
    </dgm:pt>
    <dgm:pt modelId="{3E924CE8-816D-453F-8B33-B5B55FAE4CDA}">
      <dgm:prSet/>
      <dgm:spPr/>
      <dgm:t>
        <a:bodyPr/>
        <a:lstStyle/>
        <a:p>
          <a:r>
            <a:rPr lang="en-US"/>
            <a:t>Timetable</a:t>
          </a:r>
        </a:p>
      </dgm:t>
    </dgm:pt>
    <dgm:pt modelId="{441BBC4C-B139-4B15-BCAE-EED22F0C3200}" type="parTrans" cxnId="{78B79F71-5E82-4F05-B650-01DF647FCE04}">
      <dgm:prSet/>
      <dgm:spPr/>
      <dgm:t>
        <a:bodyPr/>
        <a:lstStyle/>
        <a:p>
          <a:endParaRPr lang="en-US"/>
        </a:p>
      </dgm:t>
    </dgm:pt>
    <dgm:pt modelId="{E736998B-0412-4E7A-BEBA-A5E5D5C9E248}" type="sibTrans" cxnId="{78B79F71-5E82-4F05-B650-01DF647FCE04}">
      <dgm:prSet/>
      <dgm:spPr/>
      <dgm:t>
        <a:bodyPr/>
        <a:lstStyle/>
        <a:p>
          <a:endParaRPr lang="en-US"/>
        </a:p>
      </dgm:t>
    </dgm:pt>
    <dgm:pt modelId="{F4EBEB37-D933-4947-BC07-EB8AB0A823FF}">
      <dgm:prSet/>
      <dgm:spPr/>
      <dgm:t>
        <a:bodyPr/>
        <a:lstStyle/>
        <a:p>
          <a:r>
            <a:rPr lang="en-US"/>
            <a:t>Checklist</a:t>
          </a:r>
        </a:p>
      </dgm:t>
    </dgm:pt>
    <dgm:pt modelId="{362B1C3B-B8A4-4F2E-9312-F1C258A42514}" type="parTrans" cxnId="{988D1A24-CA05-43B1-94C8-8966CDE659FE}">
      <dgm:prSet/>
      <dgm:spPr/>
      <dgm:t>
        <a:bodyPr/>
        <a:lstStyle/>
        <a:p>
          <a:endParaRPr lang="en-US"/>
        </a:p>
      </dgm:t>
    </dgm:pt>
    <dgm:pt modelId="{EACF5B42-ED80-4072-8239-C17CE060673C}" type="sibTrans" cxnId="{988D1A24-CA05-43B1-94C8-8966CDE659FE}">
      <dgm:prSet/>
      <dgm:spPr/>
      <dgm:t>
        <a:bodyPr/>
        <a:lstStyle/>
        <a:p>
          <a:endParaRPr lang="en-US"/>
        </a:p>
      </dgm:t>
    </dgm:pt>
    <dgm:pt modelId="{9B91C070-2093-4791-8CFB-A6648C9ECB83}" type="pres">
      <dgm:prSet presAssocID="{BDD8B1D8-DE51-4459-9782-EFC42099CB24}" presName="vert0" presStyleCnt="0">
        <dgm:presLayoutVars>
          <dgm:dir/>
          <dgm:animOne val="branch"/>
          <dgm:animLvl val="lvl"/>
        </dgm:presLayoutVars>
      </dgm:prSet>
      <dgm:spPr/>
    </dgm:pt>
    <dgm:pt modelId="{B83062EC-BFB9-41C4-8BC6-44701FFD091E}" type="pres">
      <dgm:prSet presAssocID="{9E890741-EFB0-44E2-8E46-1D03FD70044A}" presName="thickLine" presStyleLbl="alignNode1" presStyleIdx="0" presStyleCnt="8"/>
      <dgm:spPr/>
    </dgm:pt>
    <dgm:pt modelId="{15FECA26-B985-4026-8C57-D403BB7B5BB0}" type="pres">
      <dgm:prSet presAssocID="{9E890741-EFB0-44E2-8E46-1D03FD70044A}" presName="horz1" presStyleCnt="0"/>
      <dgm:spPr/>
    </dgm:pt>
    <dgm:pt modelId="{568A18C8-C05E-4435-89F1-2C07A78C4112}" type="pres">
      <dgm:prSet presAssocID="{9E890741-EFB0-44E2-8E46-1D03FD70044A}" presName="tx1" presStyleLbl="revTx" presStyleIdx="0" presStyleCnt="8"/>
      <dgm:spPr/>
    </dgm:pt>
    <dgm:pt modelId="{9CD82E9F-2DD2-489F-9D17-EFA141A7C80B}" type="pres">
      <dgm:prSet presAssocID="{9E890741-EFB0-44E2-8E46-1D03FD70044A}" presName="vert1" presStyleCnt="0"/>
      <dgm:spPr/>
    </dgm:pt>
    <dgm:pt modelId="{B3A77F44-73C3-4CB4-A12D-64FAC5C60E59}" type="pres">
      <dgm:prSet presAssocID="{46039F2E-CA37-404D-BC42-D73AE6122E64}" presName="thickLine" presStyleLbl="alignNode1" presStyleIdx="1" presStyleCnt="8"/>
      <dgm:spPr/>
    </dgm:pt>
    <dgm:pt modelId="{C7C3643A-4ACF-4962-81CE-557E1A2CE2DA}" type="pres">
      <dgm:prSet presAssocID="{46039F2E-CA37-404D-BC42-D73AE6122E64}" presName="horz1" presStyleCnt="0"/>
      <dgm:spPr/>
    </dgm:pt>
    <dgm:pt modelId="{5084DD05-7606-484F-9853-12F99F8DAE57}" type="pres">
      <dgm:prSet presAssocID="{46039F2E-CA37-404D-BC42-D73AE6122E64}" presName="tx1" presStyleLbl="revTx" presStyleIdx="1" presStyleCnt="8"/>
      <dgm:spPr/>
    </dgm:pt>
    <dgm:pt modelId="{670B94C1-0233-4EEE-BC3E-067CFA612EDE}" type="pres">
      <dgm:prSet presAssocID="{46039F2E-CA37-404D-BC42-D73AE6122E64}" presName="vert1" presStyleCnt="0"/>
      <dgm:spPr/>
    </dgm:pt>
    <dgm:pt modelId="{DA01DD87-E146-4210-96EB-6C200685B237}" type="pres">
      <dgm:prSet presAssocID="{DFB12730-291A-4750-AF05-779217FBFF01}" presName="thickLine" presStyleLbl="alignNode1" presStyleIdx="2" presStyleCnt="8"/>
      <dgm:spPr/>
    </dgm:pt>
    <dgm:pt modelId="{95C77847-7608-42F9-8BAB-270B99BD84DB}" type="pres">
      <dgm:prSet presAssocID="{DFB12730-291A-4750-AF05-779217FBFF01}" presName="horz1" presStyleCnt="0"/>
      <dgm:spPr/>
    </dgm:pt>
    <dgm:pt modelId="{0952B630-5ECD-4C4D-9892-E5E6F34F0AD3}" type="pres">
      <dgm:prSet presAssocID="{DFB12730-291A-4750-AF05-779217FBFF01}" presName="tx1" presStyleLbl="revTx" presStyleIdx="2" presStyleCnt="8"/>
      <dgm:spPr/>
    </dgm:pt>
    <dgm:pt modelId="{8DA4C261-F6B2-42EC-BD2F-7FBF38D9D144}" type="pres">
      <dgm:prSet presAssocID="{DFB12730-291A-4750-AF05-779217FBFF01}" presName="vert1" presStyleCnt="0"/>
      <dgm:spPr/>
    </dgm:pt>
    <dgm:pt modelId="{06A3F72E-9C91-4F7C-9BA7-9C221EE01F53}" type="pres">
      <dgm:prSet presAssocID="{BF331489-D4AC-4258-9D2E-F476F3B800C6}" presName="thickLine" presStyleLbl="alignNode1" presStyleIdx="3" presStyleCnt="8"/>
      <dgm:spPr/>
    </dgm:pt>
    <dgm:pt modelId="{97C9F47E-A2B1-48F0-9A9F-88AC0E1E44CC}" type="pres">
      <dgm:prSet presAssocID="{BF331489-D4AC-4258-9D2E-F476F3B800C6}" presName="horz1" presStyleCnt="0"/>
      <dgm:spPr/>
    </dgm:pt>
    <dgm:pt modelId="{3CB065FF-928E-4E36-B5FB-FBB510652C53}" type="pres">
      <dgm:prSet presAssocID="{BF331489-D4AC-4258-9D2E-F476F3B800C6}" presName="tx1" presStyleLbl="revTx" presStyleIdx="3" presStyleCnt="8"/>
      <dgm:spPr/>
    </dgm:pt>
    <dgm:pt modelId="{F0D680C1-6961-4AFD-909D-3A06E3F76198}" type="pres">
      <dgm:prSet presAssocID="{BF331489-D4AC-4258-9D2E-F476F3B800C6}" presName="vert1" presStyleCnt="0"/>
      <dgm:spPr/>
    </dgm:pt>
    <dgm:pt modelId="{290BB996-7266-4EBD-8443-CCB2A6CA5D6B}" type="pres">
      <dgm:prSet presAssocID="{B0DBB56C-150F-4383-8A11-F2AAA2B81303}" presName="thickLine" presStyleLbl="alignNode1" presStyleIdx="4" presStyleCnt="8"/>
      <dgm:spPr/>
    </dgm:pt>
    <dgm:pt modelId="{A7FE5E54-DFF8-4427-B464-E06F22BA4720}" type="pres">
      <dgm:prSet presAssocID="{B0DBB56C-150F-4383-8A11-F2AAA2B81303}" presName="horz1" presStyleCnt="0"/>
      <dgm:spPr/>
    </dgm:pt>
    <dgm:pt modelId="{C0D87182-13AD-409D-9188-58217FDE8C31}" type="pres">
      <dgm:prSet presAssocID="{B0DBB56C-150F-4383-8A11-F2AAA2B81303}" presName="tx1" presStyleLbl="revTx" presStyleIdx="4" presStyleCnt="8"/>
      <dgm:spPr/>
    </dgm:pt>
    <dgm:pt modelId="{A21391F3-2990-46F6-B6A7-8EE501D061EB}" type="pres">
      <dgm:prSet presAssocID="{B0DBB56C-150F-4383-8A11-F2AAA2B81303}" presName="vert1" presStyleCnt="0"/>
      <dgm:spPr/>
    </dgm:pt>
    <dgm:pt modelId="{ACDA7566-2AA8-4029-A5CD-D679FF398E3C}" type="pres">
      <dgm:prSet presAssocID="{72939923-C8E1-4A57-8B67-93EAA9A1747F}" presName="thickLine" presStyleLbl="alignNode1" presStyleIdx="5" presStyleCnt="8"/>
      <dgm:spPr/>
    </dgm:pt>
    <dgm:pt modelId="{96049042-07D0-4FB6-9D7C-B37F7C89E30F}" type="pres">
      <dgm:prSet presAssocID="{72939923-C8E1-4A57-8B67-93EAA9A1747F}" presName="horz1" presStyleCnt="0"/>
      <dgm:spPr/>
    </dgm:pt>
    <dgm:pt modelId="{18C8BE61-622C-4232-85BC-B40B4451B6F5}" type="pres">
      <dgm:prSet presAssocID="{72939923-C8E1-4A57-8B67-93EAA9A1747F}" presName="tx1" presStyleLbl="revTx" presStyleIdx="5" presStyleCnt="8"/>
      <dgm:spPr/>
    </dgm:pt>
    <dgm:pt modelId="{C7A91CBD-5872-4CBC-9E43-D16B90B867BE}" type="pres">
      <dgm:prSet presAssocID="{72939923-C8E1-4A57-8B67-93EAA9A1747F}" presName="vert1" presStyleCnt="0"/>
      <dgm:spPr/>
    </dgm:pt>
    <dgm:pt modelId="{28509D94-AB9F-4A43-922D-C91060CFC332}" type="pres">
      <dgm:prSet presAssocID="{3E924CE8-816D-453F-8B33-B5B55FAE4CDA}" presName="thickLine" presStyleLbl="alignNode1" presStyleIdx="6" presStyleCnt="8"/>
      <dgm:spPr/>
    </dgm:pt>
    <dgm:pt modelId="{1413252B-D250-4281-84AF-E6F2F65BF1C6}" type="pres">
      <dgm:prSet presAssocID="{3E924CE8-816D-453F-8B33-B5B55FAE4CDA}" presName="horz1" presStyleCnt="0"/>
      <dgm:spPr/>
    </dgm:pt>
    <dgm:pt modelId="{2B494F55-EEB4-47C0-9879-F0E703A0170E}" type="pres">
      <dgm:prSet presAssocID="{3E924CE8-816D-453F-8B33-B5B55FAE4CDA}" presName="tx1" presStyleLbl="revTx" presStyleIdx="6" presStyleCnt="8"/>
      <dgm:spPr/>
    </dgm:pt>
    <dgm:pt modelId="{B5B446C9-E585-4387-A4EF-52C2D4442264}" type="pres">
      <dgm:prSet presAssocID="{3E924CE8-816D-453F-8B33-B5B55FAE4CDA}" presName="vert1" presStyleCnt="0"/>
      <dgm:spPr/>
    </dgm:pt>
    <dgm:pt modelId="{C515C0D8-B470-4E5F-B28C-EDFF54D9DC6A}" type="pres">
      <dgm:prSet presAssocID="{F4EBEB37-D933-4947-BC07-EB8AB0A823FF}" presName="thickLine" presStyleLbl="alignNode1" presStyleIdx="7" presStyleCnt="8"/>
      <dgm:spPr/>
    </dgm:pt>
    <dgm:pt modelId="{87450DEB-5093-4DAF-B83E-1A530B734B45}" type="pres">
      <dgm:prSet presAssocID="{F4EBEB37-D933-4947-BC07-EB8AB0A823FF}" presName="horz1" presStyleCnt="0"/>
      <dgm:spPr/>
    </dgm:pt>
    <dgm:pt modelId="{672E9F44-3274-425C-9F0A-99ED635D337B}" type="pres">
      <dgm:prSet presAssocID="{F4EBEB37-D933-4947-BC07-EB8AB0A823FF}" presName="tx1" presStyleLbl="revTx" presStyleIdx="7" presStyleCnt="8"/>
      <dgm:spPr/>
    </dgm:pt>
    <dgm:pt modelId="{3D197F36-09B0-4ECA-A706-02A17BA37EA3}" type="pres">
      <dgm:prSet presAssocID="{F4EBEB37-D933-4947-BC07-EB8AB0A823FF}" presName="vert1" presStyleCnt="0"/>
      <dgm:spPr/>
    </dgm:pt>
  </dgm:ptLst>
  <dgm:cxnLst>
    <dgm:cxn modelId="{5C98C102-9749-4397-8C25-8A50EF9E2DFC}" srcId="{BDD8B1D8-DE51-4459-9782-EFC42099CB24}" destId="{72939923-C8E1-4A57-8B67-93EAA9A1747F}" srcOrd="5" destOrd="0" parTransId="{D1E0A2E5-2985-4EE2-A930-78B9BE9EF17E}" sibTransId="{217203DA-E7C5-4C00-AE1A-A4FF3A51CADE}"/>
    <dgm:cxn modelId="{CA0DF604-AF75-4506-B7C6-ED4AA2DA2662}" srcId="{BDD8B1D8-DE51-4459-9782-EFC42099CB24}" destId="{46039F2E-CA37-404D-BC42-D73AE6122E64}" srcOrd="1" destOrd="0" parTransId="{9CA718FC-0280-4DF0-9A16-92D65CFB187E}" sibTransId="{45A1DF1F-105D-457F-BC04-E6F6DFFA03C9}"/>
    <dgm:cxn modelId="{988D1A24-CA05-43B1-94C8-8966CDE659FE}" srcId="{BDD8B1D8-DE51-4459-9782-EFC42099CB24}" destId="{F4EBEB37-D933-4947-BC07-EB8AB0A823FF}" srcOrd="7" destOrd="0" parTransId="{362B1C3B-B8A4-4F2E-9312-F1C258A42514}" sibTransId="{EACF5B42-ED80-4072-8239-C17CE060673C}"/>
    <dgm:cxn modelId="{B7C0552D-5EA8-44BD-A618-0B48CF3B4235}" srcId="{BDD8B1D8-DE51-4459-9782-EFC42099CB24}" destId="{B0DBB56C-150F-4383-8A11-F2AAA2B81303}" srcOrd="4" destOrd="0" parTransId="{E517E906-A6A9-487F-B9FA-23B1DF7704A4}" sibTransId="{B383E255-0B93-4018-8595-5147E17CCA2B}"/>
    <dgm:cxn modelId="{F5A99E65-5735-4EF1-BC58-774214FD3CB9}" srcId="{BDD8B1D8-DE51-4459-9782-EFC42099CB24}" destId="{DFB12730-291A-4750-AF05-779217FBFF01}" srcOrd="2" destOrd="0" parTransId="{048DB3A7-AEE3-4294-B4A9-1D7D8D381917}" sibTransId="{18ADE6FA-A238-49E2-91BC-ACC66386F372}"/>
    <dgm:cxn modelId="{43FC6351-2EEB-45B0-9210-6C18AF1DFE63}" type="presOf" srcId="{46039F2E-CA37-404D-BC42-D73AE6122E64}" destId="{5084DD05-7606-484F-9853-12F99F8DAE57}" srcOrd="0" destOrd="0" presId="urn:microsoft.com/office/officeart/2008/layout/LinedList"/>
    <dgm:cxn modelId="{78B79F71-5E82-4F05-B650-01DF647FCE04}" srcId="{BDD8B1D8-DE51-4459-9782-EFC42099CB24}" destId="{3E924CE8-816D-453F-8B33-B5B55FAE4CDA}" srcOrd="6" destOrd="0" parTransId="{441BBC4C-B139-4B15-BCAE-EED22F0C3200}" sibTransId="{E736998B-0412-4E7A-BEBA-A5E5D5C9E248}"/>
    <dgm:cxn modelId="{07291055-51E3-4ECA-8466-15608022ADED}" type="presOf" srcId="{B0DBB56C-150F-4383-8A11-F2AAA2B81303}" destId="{C0D87182-13AD-409D-9188-58217FDE8C31}" srcOrd="0" destOrd="0" presId="urn:microsoft.com/office/officeart/2008/layout/LinedList"/>
    <dgm:cxn modelId="{E1797A86-873F-4965-8B0B-53222AABC46C}" type="presOf" srcId="{72939923-C8E1-4A57-8B67-93EAA9A1747F}" destId="{18C8BE61-622C-4232-85BC-B40B4451B6F5}" srcOrd="0" destOrd="0" presId="urn:microsoft.com/office/officeart/2008/layout/LinedList"/>
    <dgm:cxn modelId="{64AACE88-A0DC-4844-8F80-29C26689A6D7}" type="presOf" srcId="{3E924CE8-816D-453F-8B33-B5B55FAE4CDA}" destId="{2B494F55-EEB4-47C0-9879-F0E703A0170E}" srcOrd="0" destOrd="0" presId="urn:microsoft.com/office/officeart/2008/layout/LinedList"/>
    <dgm:cxn modelId="{FA3E6098-E0E4-43C8-A10E-51C2700E3777}" type="presOf" srcId="{F4EBEB37-D933-4947-BC07-EB8AB0A823FF}" destId="{672E9F44-3274-425C-9F0A-99ED635D337B}" srcOrd="0" destOrd="0" presId="urn:microsoft.com/office/officeart/2008/layout/LinedList"/>
    <dgm:cxn modelId="{2E80C19A-2F3A-444D-9492-A806CEE5E1DC}" type="presOf" srcId="{DFB12730-291A-4750-AF05-779217FBFF01}" destId="{0952B630-5ECD-4C4D-9892-E5E6F34F0AD3}" srcOrd="0" destOrd="0" presId="urn:microsoft.com/office/officeart/2008/layout/LinedList"/>
    <dgm:cxn modelId="{03EB01C2-4D3E-4E15-B229-8F99E402C54A}" type="presOf" srcId="{9E890741-EFB0-44E2-8E46-1D03FD70044A}" destId="{568A18C8-C05E-4435-89F1-2C07A78C4112}" srcOrd="0" destOrd="0" presId="urn:microsoft.com/office/officeart/2008/layout/LinedList"/>
    <dgm:cxn modelId="{1C0FE5D1-52E4-4C00-B8DC-174748D72D2F}" type="presOf" srcId="{BDD8B1D8-DE51-4459-9782-EFC42099CB24}" destId="{9B91C070-2093-4791-8CFB-A6648C9ECB83}" srcOrd="0" destOrd="0" presId="urn:microsoft.com/office/officeart/2008/layout/LinedList"/>
    <dgm:cxn modelId="{4C0C06DE-F74E-4E5E-927B-02BCFC88EA78}" type="presOf" srcId="{BF331489-D4AC-4258-9D2E-F476F3B800C6}" destId="{3CB065FF-928E-4E36-B5FB-FBB510652C53}" srcOrd="0" destOrd="0" presId="urn:microsoft.com/office/officeart/2008/layout/LinedList"/>
    <dgm:cxn modelId="{ECDF30F4-D70C-4C7D-8996-8063CE9CD2AD}" srcId="{BDD8B1D8-DE51-4459-9782-EFC42099CB24}" destId="{BF331489-D4AC-4258-9D2E-F476F3B800C6}" srcOrd="3" destOrd="0" parTransId="{3E08E699-BD5C-441C-9C29-6828720BE8D8}" sibTransId="{233C3AB5-F511-419F-B4CC-C1EF00B1D647}"/>
    <dgm:cxn modelId="{C89C6FF8-76BD-4226-9E29-C64A9687AA73}" srcId="{BDD8B1D8-DE51-4459-9782-EFC42099CB24}" destId="{9E890741-EFB0-44E2-8E46-1D03FD70044A}" srcOrd="0" destOrd="0" parTransId="{52867E19-077B-4F4E-ABD1-E0BB83B6E90F}" sibTransId="{A0D3E17F-6F10-47CF-9CAA-FE9A92A8A87B}"/>
    <dgm:cxn modelId="{5E5AB68D-8BE2-43A0-A8E6-258B0CB12F14}" type="presParOf" srcId="{9B91C070-2093-4791-8CFB-A6648C9ECB83}" destId="{B83062EC-BFB9-41C4-8BC6-44701FFD091E}" srcOrd="0" destOrd="0" presId="urn:microsoft.com/office/officeart/2008/layout/LinedList"/>
    <dgm:cxn modelId="{FBF1ACEB-979D-4FF9-937B-16AAFA2B6F0E}" type="presParOf" srcId="{9B91C070-2093-4791-8CFB-A6648C9ECB83}" destId="{15FECA26-B985-4026-8C57-D403BB7B5BB0}" srcOrd="1" destOrd="0" presId="urn:microsoft.com/office/officeart/2008/layout/LinedList"/>
    <dgm:cxn modelId="{72616856-9D73-47BD-8309-4689746D8635}" type="presParOf" srcId="{15FECA26-B985-4026-8C57-D403BB7B5BB0}" destId="{568A18C8-C05E-4435-89F1-2C07A78C4112}" srcOrd="0" destOrd="0" presId="urn:microsoft.com/office/officeart/2008/layout/LinedList"/>
    <dgm:cxn modelId="{8D9C6305-1580-4190-8323-A9E706E5897C}" type="presParOf" srcId="{15FECA26-B985-4026-8C57-D403BB7B5BB0}" destId="{9CD82E9F-2DD2-489F-9D17-EFA141A7C80B}" srcOrd="1" destOrd="0" presId="urn:microsoft.com/office/officeart/2008/layout/LinedList"/>
    <dgm:cxn modelId="{A2AE7204-4E0B-4518-A6F6-7AECF2CD9F33}" type="presParOf" srcId="{9B91C070-2093-4791-8CFB-A6648C9ECB83}" destId="{B3A77F44-73C3-4CB4-A12D-64FAC5C60E59}" srcOrd="2" destOrd="0" presId="urn:microsoft.com/office/officeart/2008/layout/LinedList"/>
    <dgm:cxn modelId="{3BB05611-F4FE-4589-8885-54719E6DDB95}" type="presParOf" srcId="{9B91C070-2093-4791-8CFB-A6648C9ECB83}" destId="{C7C3643A-4ACF-4962-81CE-557E1A2CE2DA}" srcOrd="3" destOrd="0" presId="urn:microsoft.com/office/officeart/2008/layout/LinedList"/>
    <dgm:cxn modelId="{CD6ACFED-5EDC-4183-BFA3-A20919EAB5D4}" type="presParOf" srcId="{C7C3643A-4ACF-4962-81CE-557E1A2CE2DA}" destId="{5084DD05-7606-484F-9853-12F99F8DAE57}" srcOrd="0" destOrd="0" presId="urn:microsoft.com/office/officeart/2008/layout/LinedList"/>
    <dgm:cxn modelId="{E96AF32B-4BC9-40EE-B4BD-77553DB0319A}" type="presParOf" srcId="{C7C3643A-4ACF-4962-81CE-557E1A2CE2DA}" destId="{670B94C1-0233-4EEE-BC3E-067CFA612EDE}" srcOrd="1" destOrd="0" presId="urn:microsoft.com/office/officeart/2008/layout/LinedList"/>
    <dgm:cxn modelId="{221FC0C2-669D-4089-8A59-D61DC2923641}" type="presParOf" srcId="{9B91C070-2093-4791-8CFB-A6648C9ECB83}" destId="{DA01DD87-E146-4210-96EB-6C200685B237}" srcOrd="4" destOrd="0" presId="urn:microsoft.com/office/officeart/2008/layout/LinedList"/>
    <dgm:cxn modelId="{1AB3DCCA-D1C2-4654-BB33-57B3D09A89EA}" type="presParOf" srcId="{9B91C070-2093-4791-8CFB-A6648C9ECB83}" destId="{95C77847-7608-42F9-8BAB-270B99BD84DB}" srcOrd="5" destOrd="0" presId="urn:microsoft.com/office/officeart/2008/layout/LinedList"/>
    <dgm:cxn modelId="{FA7E5141-F9E2-482D-B2A0-1EC09811F85F}" type="presParOf" srcId="{95C77847-7608-42F9-8BAB-270B99BD84DB}" destId="{0952B630-5ECD-4C4D-9892-E5E6F34F0AD3}" srcOrd="0" destOrd="0" presId="urn:microsoft.com/office/officeart/2008/layout/LinedList"/>
    <dgm:cxn modelId="{A89B65BB-0820-46C8-A935-EE9AD42B8BB1}" type="presParOf" srcId="{95C77847-7608-42F9-8BAB-270B99BD84DB}" destId="{8DA4C261-F6B2-42EC-BD2F-7FBF38D9D144}" srcOrd="1" destOrd="0" presId="urn:microsoft.com/office/officeart/2008/layout/LinedList"/>
    <dgm:cxn modelId="{B3E9EA09-7098-4915-B509-042BD0093198}" type="presParOf" srcId="{9B91C070-2093-4791-8CFB-A6648C9ECB83}" destId="{06A3F72E-9C91-4F7C-9BA7-9C221EE01F53}" srcOrd="6" destOrd="0" presId="urn:microsoft.com/office/officeart/2008/layout/LinedList"/>
    <dgm:cxn modelId="{EC561A85-F7B1-4A31-93CB-BC22E9B12ED5}" type="presParOf" srcId="{9B91C070-2093-4791-8CFB-A6648C9ECB83}" destId="{97C9F47E-A2B1-48F0-9A9F-88AC0E1E44CC}" srcOrd="7" destOrd="0" presId="urn:microsoft.com/office/officeart/2008/layout/LinedList"/>
    <dgm:cxn modelId="{FAF32FA7-36EF-4D5C-9263-2C08BC664035}" type="presParOf" srcId="{97C9F47E-A2B1-48F0-9A9F-88AC0E1E44CC}" destId="{3CB065FF-928E-4E36-B5FB-FBB510652C53}" srcOrd="0" destOrd="0" presId="urn:microsoft.com/office/officeart/2008/layout/LinedList"/>
    <dgm:cxn modelId="{D15E99DA-9E8D-4E0C-BAA8-CD2814E653FF}" type="presParOf" srcId="{97C9F47E-A2B1-48F0-9A9F-88AC0E1E44CC}" destId="{F0D680C1-6961-4AFD-909D-3A06E3F76198}" srcOrd="1" destOrd="0" presId="urn:microsoft.com/office/officeart/2008/layout/LinedList"/>
    <dgm:cxn modelId="{DD907131-3F83-4CDE-8BC5-CB25EE607DB6}" type="presParOf" srcId="{9B91C070-2093-4791-8CFB-A6648C9ECB83}" destId="{290BB996-7266-4EBD-8443-CCB2A6CA5D6B}" srcOrd="8" destOrd="0" presId="urn:microsoft.com/office/officeart/2008/layout/LinedList"/>
    <dgm:cxn modelId="{14BEAC66-3405-4AAD-B1B4-75D3E503A2FC}" type="presParOf" srcId="{9B91C070-2093-4791-8CFB-A6648C9ECB83}" destId="{A7FE5E54-DFF8-4427-B464-E06F22BA4720}" srcOrd="9" destOrd="0" presId="urn:microsoft.com/office/officeart/2008/layout/LinedList"/>
    <dgm:cxn modelId="{B2C91C5D-C561-46B2-ABD6-59A3515877A0}" type="presParOf" srcId="{A7FE5E54-DFF8-4427-B464-E06F22BA4720}" destId="{C0D87182-13AD-409D-9188-58217FDE8C31}" srcOrd="0" destOrd="0" presId="urn:microsoft.com/office/officeart/2008/layout/LinedList"/>
    <dgm:cxn modelId="{47D9F20F-B23E-46CB-8C9D-4A7907008155}" type="presParOf" srcId="{A7FE5E54-DFF8-4427-B464-E06F22BA4720}" destId="{A21391F3-2990-46F6-B6A7-8EE501D061EB}" srcOrd="1" destOrd="0" presId="urn:microsoft.com/office/officeart/2008/layout/LinedList"/>
    <dgm:cxn modelId="{4F86475F-754A-485A-B7A6-C9C6AA4C4F28}" type="presParOf" srcId="{9B91C070-2093-4791-8CFB-A6648C9ECB83}" destId="{ACDA7566-2AA8-4029-A5CD-D679FF398E3C}" srcOrd="10" destOrd="0" presId="urn:microsoft.com/office/officeart/2008/layout/LinedList"/>
    <dgm:cxn modelId="{FE08FBBD-FA19-4436-82B3-9EF0CA10E081}" type="presParOf" srcId="{9B91C070-2093-4791-8CFB-A6648C9ECB83}" destId="{96049042-07D0-4FB6-9D7C-B37F7C89E30F}" srcOrd="11" destOrd="0" presId="urn:microsoft.com/office/officeart/2008/layout/LinedList"/>
    <dgm:cxn modelId="{3F7272DB-F152-4FFB-B1D4-0753604F23CC}" type="presParOf" srcId="{96049042-07D0-4FB6-9D7C-B37F7C89E30F}" destId="{18C8BE61-622C-4232-85BC-B40B4451B6F5}" srcOrd="0" destOrd="0" presId="urn:microsoft.com/office/officeart/2008/layout/LinedList"/>
    <dgm:cxn modelId="{FD1D9429-FC36-42EE-9EB3-6C764DE0615B}" type="presParOf" srcId="{96049042-07D0-4FB6-9D7C-B37F7C89E30F}" destId="{C7A91CBD-5872-4CBC-9E43-D16B90B867BE}" srcOrd="1" destOrd="0" presId="urn:microsoft.com/office/officeart/2008/layout/LinedList"/>
    <dgm:cxn modelId="{C54EEA2A-A03F-495C-8FC5-EE41A5A3D51A}" type="presParOf" srcId="{9B91C070-2093-4791-8CFB-A6648C9ECB83}" destId="{28509D94-AB9F-4A43-922D-C91060CFC332}" srcOrd="12" destOrd="0" presId="urn:microsoft.com/office/officeart/2008/layout/LinedList"/>
    <dgm:cxn modelId="{3613E279-CB41-4FD8-90CF-85D2976506B1}" type="presParOf" srcId="{9B91C070-2093-4791-8CFB-A6648C9ECB83}" destId="{1413252B-D250-4281-84AF-E6F2F65BF1C6}" srcOrd="13" destOrd="0" presId="urn:microsoft.com/office/officeart/2008/layout/LinedList"/>
    <dgm:cxn modelId="{5B155FAE-E5C7-4284-8F92-6331CE90250E}" type="presParOf" srcId="{1413252B-D250-4281-84AF-E6F2F65BF1C6}" destId="{2B494F55-EEB4-47C0-9879-F0E703A0170E}" srcOrd="0" destOrd="0" presId="urn:microsoft.com/office/officeart/2008/layout/LinedList"/>
    <dgm:cxn modelId="{7BCF2F0E-198E-40B7-AD2A-7015A4D02E0A}" type="presParOf" srcId="{1413252B-D250-4281-84AF-E6F2F65BF1C6}" destId="{B5B446C9-E585-4387-A4EF-52C2D4442264}" srcOrd="1" destOrd="0" presId="urn:microsoft.com/office/officeart/2008/layout/LinedList"/>
    <dgm:cxn modelId="{AAFBB4F8-9190-4E3C-9DED-F4C8D37BDEA7}" type="presParOf" srcId="{9B91C070-2093-4791-8CFB-A6648C9ECB83}" destId="{C515C0D8-B470-4E5F-B28C-EDFF54D9DC6A}" srcOrd="14" destOrd="0" presId="urn:microsoft.com/office/officeart/2008/layout/LinedList"/>
    <dgm:cxn modelId="{F09F8CA0-3554-48B2-BEAF-B9F05F724F5D}" type="presParOf" srcId="{9B91C070-2093-4791-8CFB-A6648C9ECB83}" destId="{87450DEB-5093-4DAF-B83E-1A530B734B45}" srcOrd="15" destOrd="0" presId="urn:microsoft.com/office/officeart/2008/layout/LinedList"/>
    <dgm:cxn modelId="{839ECF7F-5BE0-45B9-A9CE-D233D6EF6BC0}" type="presParOf" srcId="{87450DEB-5093-4DAF-B83E-1A530B734B45}" destId="{672E9F44-3274-425C-9F0A-99ED635D337B}" srcOrd="0" destOrd="0" presId="urn:microsoft.com/office/officeart/2008/layout/LinedList"/>
    <dgm:cxn modelId="{1C941C2C-5C47-487C-A373-256C3B8D6721}" type="presParOf" srcId="{87450DEB-5093-4DAF-B83E-1A530B734B45}" destId="{3D197F36-09B0-4ECA-A706-02A17BA37EA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062EC-BFB9-41C4-8BC6-44701FFD091E}">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8A18C8-C05E-4435-89F1-2C07A78C4112}">
      <dsp:nvSpPr>
        <dsp:cNvPr id="0" name=""/>
        <dsp:cNvSpPr/>
      </dsp:nvSpPr>
      <dsp:spPr>
        <a:xfrm>
          <a:off x="0" y="0"/>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Information for parents</a:t>
          </a:r>
        </a:p>
      </dsp:txBody>
      <dsp:txXfrm>
        <a:off x="0" y="0"/>
        <a:ext cx="10515600" cy="498276"/>
      </dsp:txXfrm>
    </dsp:sp>
    <dsp:sp modelId="{B3A77F44-73C3-4CB4-A12D-64FAC5C60E59}">
      <dsp:nvSpPr>
        <dsp:cNvPr id="0" name=""/>
        <dsp:cNvSpPr/>
      </dsp:nvSpPr>
      <dsp:spPr>
        <a:xfrm>
          <a:off x="0" y="49827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84DD05-7606-484F-9853-12F99F8DAE57}">
      <dsp:nvSpPr>
        <dsp:cNvPr id="0" name=""/>
        <dsp:cNvSpPr/>
      </dsp:nvSpPr>
      <dsp:spPr>
        <a:xfrm>
          <a:off x="0" y="498276"/>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How to apply for a secondary school place</a:t>
          </a:r>
        </a:p>
      </dsp:txBody>
      <dsp:txXfrm>
        <a:off x="0" y="498276"/>
        <a:ext cx="10515600" cy="498276"/>
      </dsp:txXfrm>
    </dsp:sp>
    <dsp:sp modelId="{DA01DD87-E146-4210-96EB-6C200685B237}">
      <dsp:nvSpPr>
        <dsp:cNvPr id="0" name=""/>
        <dsp:cNvSpPr/>
      </dsp:nvSpPr>
      <dsp:spPr>
        <a:xfrm>
          <a:off x="0" y="99655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52B630-5ECD-4C4D-9892-E5E6F34F0AD3}">
      <dsp:nvSpPr>
        <dsp:cNvPr id="0" name=""/>
        <dsp:cNvSpPr/>
      </dsp:nvSpPr>
      <dsp:spPr>
        <a:xfrm>
          <a:off x="0" y="996553"/>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Banding</a:t>
          </a:r>
        </a:p>
      </dsp:txBody>
      <dsp:txXfrm>
        <a:off x="0" y="996553"/>
        <a:ext cx="10515600" cy="498276"/>
      </dsp:txXfrm>
    </dsp:sp>
    <dsp:sp modelId="{06A3F72E-9C91-4F7C-9BA7-9C221EE01F53}">
      <dsp:nvSpPr>
        <dsp:cNvPr id="0" name=""/>
        <dsp:cNvSpPr/>
      </dsp:nvSpPr>
      <dsp:spPr>
        <a:xfrm>
          <a:off x="0" y="149482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B065FF-928E-4E36-B5FB-FBB510652C53}">
      <dsp:nvSpPr>
        <dsp:cNvPr id="0" name=""/>
        <dsp:cNvSpPr/>
      </dsp:nvSpPr>
      <dsp:spPr>
        <a:xfrm>
          <a:off x="0" y="1494829"/>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The offer process</a:t>
          </a:r>
        </a:p>
      </dsp:txBody>
      <dsp:txXfrm>
        <a:off x="0" y="1494829"/>
        <a:ext cx="10515600" cy="498276"/>
      </dsp:txXfrm>
    </dsp:sp>
    <dsp:sp modelId="{290BB996-7266-4EBD-8443-CCB2A6CA5D6B}">
      <dsp:nvSpPr>
        <dsp:cNvPr id="0" name=""/>
        <dsp:cNvSpPr/>
      </dsp:nvSpPr>
      <dsp:spPr>
        <a:xfrm>
          <a:off x="0" y="19931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D87182-13AD-409D-9188-58217FDE8C31}">
      <dsp:nvSpPr>
        <dsp:cNvPr id="0" name=""/>
        <dsp:cNvSpPr/>
      </dsp:nvSpPr>
      <dsp:spPr>
        <a:xfrm>
          <a:off x="0" y="1993106"/>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Offers of places</a:t>
          </a:r>
        </a:p>
      </dsp:txBody>
      <dsp:txXfrm>
        <a:off x="0" y="1993106"/>
        <a:ext cx="10515600" cy="498276"/>
      </dsp:txXfrm>
    </dsp:sp>
    <dsp:sp modelId="{ACDA7566-2AA8-4029-A5CD-D679FF398E3C}">
      <dsp:nvSpPr>
        <dsp:cNvPr id="0" name=""/>
        <dsp:cNvSpPr/>
      </dsp:nvSpPr>
      <dsp:spPr>
        <a:xfrm>
          <a:off x="0" y="24913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C8BE61-622C-4232-85BC-B40B4451B6F5}">
      <dsp:nvSpPr>
        <dsp:cNvPr id="0" name=""/>
        <dsp:cNvSpPr/>
      </dsp:nvSpPr>
      <dsp:spPr>
        <a:xfrm>
          <a:off x="0" y="2491383"/>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Online applications</a:t>
          </a:r>
        </a:p>
      </dsp:txBody>
      <dsp:txXfrm>
        <a:off x="0" y="2491383"/>
        <a:ext cx="10515600" cy="498276"/>
      </dsp:txXfrm>
    </dsp:sp>
    <dsp:sp modelId="{28509D94-AB9F-4A43-922D-C91060CFC332}">
      <dsp:nvSpPr>
        <dsp:cNvPr id="0" name=""/>
        <dsp:cNvSpPr/>
      </dsp:nvSpPr>
      <dsp:spPr>
        <a:xfrm>
          <a:off x="0" y="298965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494F55-EEB4-47C0-9879-F0E703A0170E}">
      <dsp:nvSpPr>
        <dsp:cNvPr id="0" name=""/>
        <dsp:cNvSpPr/>
      </dsp:nvSpPr>
      <dsp:spPr>
        <a:xfrm>
          <a:off x="0" y="2989659"/>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Timetable</a:t>
          </a:r>
        </a:p>
      </dsp:txBody>
      <dsp:txXfrm>
        <a:off x="0" y="2989659"/>
        <a:ext cx="10515600" cy="498276"/>
      </dsp:txXfrm>
    </dsp:sp>
    <dsp:sp modelId="{C515C0D8-B470-4E5F-B28C-EDFF54D9DC6A}">
      <dsp:nvSpPr>
        <dsp:cNvPr id="0" name=""/>
        <dsp:cNvSpPr/>
      </dsp:nvSpPr>
      <dsp:spPr>
        <a:xfrm>
          <a:off x="0" y="348793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2E9F44-3274-425C-9F0A-99ED635D337B}">
      <dsp:nvSpPr>
        <dsp:cNvPr id="0" name=""/>
        <dsp:cNvSpPr/>
      </dsp:nvSpPr>
      <dsp:spPr>
        <a:xfrm>
          <a:off x="0" y="3487936"/>
          <a:ext cx="10515600" cy="498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Checklist</a:t>
          </a:r>
        </a:p>
      </dsp:txBody>
      <dsp:txXfrm>
        <a:off x="0" y="3487936"/>
        <a:ext cx="10515600" cy="49827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2676"/>
          </a:xfrm>
          <a:prstGeom prst="rect">
            <a:avLst/>
          </a:prstGeom>
        </p:spPr>
        <p:txBody>
          <a:bodyPr vert="horz" lIns="92437" tIns="46218" rIns="92437" bIns="46218" rtlCol="0"/>
          <a:lstStyle>
            <a:lvl1pPr algn="l">
              <a:defRPr sz="1200"/>
            </a:lvl1pPr>
          </a:lstStyle>
          <a:p>
            <a:endParaRPr lang="en-GB"/>
          </a:p>
        </p:txBody>
      </p:sp>
      <p:sp>
        <p:nvSpPr>
          <p:cNvPr id="3" name="Date Placeholder 2"/>
          <p:cNvSpPr>
            <a:spLocks noGrp="1"/>
          </p:cNvSpPr>
          <p:nvPr>
            <p:ph type="dt" idx="1"/>
          </p:nvPr>
        </p:nvSpPr>
        <p:spPr>
          <a:xfrm>
            <a:off x="3901699" y="0"/>
            <a:ext cx="2984870" cy="502676"/>
          </a:xfrm>
          <a:prstGeom prst="rect">
            <a:avLst/>
          </a:prstGeom>
        </p:spPr>
        <p:txBody>
          <a:bodyPr vert="horz" lIns="92437" tIns="46218" rIns="92437" bIns="46218" rtlCol="0"/>
          <a:lstStyle>
            <a:lvl1pPr algn="r">
              <a:defRPr sz="1200"/>
            </a:lvl1pPr>
          </a:lstStyle>
          <a:p>
            <a:fld id="{3F735234-34B5-44D9-9170-2372BDD71BC3}" type="datetimeFigureOut">
              <a:rPr lang="en-GB" smtClean="0"/>
              <a:t>15/04/2026</a:t>
            </a:fld>
            <a:endParaRPr lang="en-GB"/>
          </a:p>
        </p:txBody>
      </p:sp>
      <p:sp>
        <p:nvSpPr>
          <p:cNvPr id="4" name="Slide Image Placeholder 3"/>
          <p:cNvSpPr>
            <a:spLocks noGrp="1" noRot="1" noChangeAspect="1"/>
          </p:cNvSpPr>
          <p:nvPr>
            <p:ph type="sldImg" idx="2"/>
          </p:nvPr>
        </p:nvSpPr>
        <p:spPr>
          <a:xfrm>
            <a:off x="438150" y="1252538"/>
            <a:ext cx="6011863" cy="3381375"/>
          </a:xfrm>
          <a:prstGeom prst="rect">
            <a:avLst/>
          </a:prstGeom>
          <a:noFill/>
          <a:ln w="12700">
            <a:solidFill>
              <a:prstClr val="black"/>
            </a:solidFill>
          </a:ln>
        </p:spPr>
        <p:txBody>
          <a:bodyPr vert="horz" lIns="92437" tIns="46218" rIns="92437" bIns="46218" rtlCol="0" anchor="ctr"/>
          <a:lstStyle/>
          <a:p>
            <a:endParaRPr lang="en-GB"/>
          </a:p>
        </p:txBody>
      </p:sp>
      <p:sp>
        <p:nvSpPr>
          <p:cNvPr id="5" name="Notes Placeholder 4"/>
          <p:cNvSpPr>
            <a:spLocks noGrp="1"/>
          </p:cNvSpPr>
          <p:nvPr>
            <p:ph type="body" sz="quarter" idx="3"/>
          </p:nvPr>
        </p:nvSpPr>
        <p:spPr>
          <a:xfrm>
            <a:off x="688817" y="4821505"/>
            <a:ext cx="5510530" cy="3944869"/>
          </a:xfrm>
          <a:prstGeom prst="rect">
            <a:avLst/>
          </a:prstGeom>
        </p:spPr>
        <p:txBody>
          <a:bodyPr vert="horz" lIns="92437" tIns="46218" rIns="92437" bIns="4621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6040"/>
            <a:ext cx="2984870" cy="502675"/>
          </a:xfrm>
          <a:prstGeom prst="rect">
            <a:avLst/>
          </a:prstGeom>
        </p:spPr>
        <p:txBody>
          <a:bodyPr vert="horz" lIns="92437" tIns="46218" rIns="92437" bIns="46218" rtlCol="0" anchor="b"/>
          <a:lstStyle>
            <a:lvl1pPr algn="l">
              <a:defRPr sz="1200"/>
            </a:lvl1pPr>
          </a:lstStyle>
          <a:p>
            <a:endParaRPr lang="en-GB"/>
          </a:p>
        </p:txBody>
      </p:sp>
      <p:sp>
        <p:nvSpPr>
          <p:cNvPr id="7" name="Slide Number Placeholder 6"/>
          <p:cNvSpPr>
            <a:spLocks noGrp="1"/>
          </p:cNvSpPr>
          <p:nvPr>
            <p:ph type="sldNum" sz="quarter" idx="5"/>
          </p:nvPr>
        </p:nvSpPr>
        <p:spPr>
          <a:xfrm>
            <a:off x="3901699" y="9516040"/>
            <a:ext cx="2984870" cy="502675"/>
          </a:xfrm>
          <a:prstGeom prst="rect">
            <a:avLst/>
          </a:prstGeom>
        </p:spPr>
        <p:txBody>
          <a:bodyPr vert="horz" lIns="92437" tIns="46218" rIns="92437" bIns="46218" rtlCol="0" anchor="b"/>
          <a:lstStyle>
            <a:lvl1pPr algn="r">
              <a:defRPr sz="1200"/>
            </a:lvl1pPr>
          </a:lstStyle>
          <a:p>
            <a:fld id="{C0D88440-C6A4-4B58-9AA1-0A67419DA018}" type="slidenum">
              <a:rPr lang="en-GB" smtClean="0"/>
              <a:t>‹#›</a:t>
            </a:fld>
            <a:endParaRPr lang="en-GB"/>
          </a:p>
        </p:txBody>
      </p:sp>
    </p:spTree>
    <p:extLst>
      <p:ext uri="{BB962C8B-B14F-4D97-AF65-F5344CB8AC3E}">
        <p14:creationId xmlns:p14="http://schemas.microsoft.com/office/powerpoint/2010/main" val="1744712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4367">
              <a:defRPr/>
            </a:pPr>
            <a:r>
              <a:rPr lang="en-GB"/>
              <a:t>Why not try </a:t>
            </a:r>
            <a:r>
              <a:rPr lang="en-GB" b="1"/>
              <a:t>Design Ideas</a:t>
            </a:r>
            <a:r>
              <a:rPr lang="en-GB"/>
              <a:t> button in the Design tab for a variety of design choices based on the contents of your slide. Please note: The Bexley logo and web address must appear in the correct position on the title slide. If they are obscured you will need to copy and paste the header from the master slide to your title slide.</a:t>
            </a:r>
          </a:p>
        </p:txBody>
      </p:sp>
      <p:sp>
        <p:nvSpPr>
          <p:cNvPr id="4" name="Slide Number Placeholder 3"/>
          <p:cNvSpPr>
            <a:spLocks noGrp="1"/>
          </p:cNvSpPr>
          <p:nvPr>
            <p:ph type="sldNum" sz="quarter" idx="5"/>
          </p:nvPr>
        </p:nvSpPr>
        <p:spPr/>
        <p:txBody>
          <a:bodyPr/>
          <a:lstStyle/>
          <a:p>
            <a:fld id="{C0D88440-C6A4-4B58-9AA1-0A67419DA018}" type="slidenum">
              <a:rPr lang="en-GB" smtClean="0"/>
              <a:t>1</a:t>
            </a:fld>
            <a:endParaRPr lang="en-GB"/>
          </a:p>
        </p:txBody>
      </p:sp>
    </p:spTree>
    <p:extLst>
      <p:ext uri="{BB962C8B-B14F-4D97-AF65-F5344CB8AC3E}">
        <p14:creationId xmlns:p14="http://schemas.microsoft.com/office/powerpoint/2010/main" val="31062125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5" name="Rectangle: Single Corner Rounded 14">
            <a:extLst>
              <a:ext uri="{FF2B5EF4-FFF2-40B4-BE49-F238E27FC236}">
                <a16:creationId xmlns:a16="http://schemas.microsoft.com/office/drawing/2014/main" id="{AC5E49BE-47DE-3963-F3BE-701F2CB1525F}"/>
              </a:ext>
            </a:extLst>
          </p:cNvPr>
          <p:cNvSpPr/>
          <p:nvPr userDrawn="1"/>
        </p:nvSpPr>
        <p:spPr>
          <a:xfrm flipH="1">
            <a:off x="8348869" y="6258641"/>
            <a:ext cx="3843125" cy="599359"/>
          </a:xfrm>
          <a:prstGeom prst="round1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5A7B9E4-6883-4116-AB16-710A3C81F8FF}"/>
              </a:ext>
            </a:extLst>
          </p:cNvPr>
          <p:cNvSpPr>
            <a:spLocks noGrp="1"/>
          </p:cNvSpPr>
          <p:nvPr>
            <p:ph type="ctrTitle"/>
          </p:nvPr>
        </p:nvSpPr>
        <p:spPr>
          <a:xfrm>
            <a:off x="1524000" y="1368095"/>
            <a:ext cx="9144000" cy="2387600"/>
          </a:xfrm>
        </p:spPr>
        <p:txBody>
          <a:bodyPr anchor="b"/>
          <a:lstStyle>
            <a:lvl1pPr algn="l">
              <a:defRPr sz="6000"/>
            </a:lvl1pPr>
          </a:lstStyle>
          <a:p>
            <a:r>
              <a:rPr lang="en-GB"/>
              <a:t>Click to edit Master title style</a:t>
            </a:r>
          </a:p>
        </p:txBody>
      </p:sp>
      <p:sp>
        <p:nvSpPr>
          <p:cNvPr id="3" name="Subtitle 2">
            <a:extLst>
              <a:ext uri="{FF2B5EF4-FFF2-40B4-BE49-F238E27FC236}">
                <a16:creationId xmlns:a16="http://schemas.microsoft.com/office/drawing/2014/main" id="{FC53138D-1E59-4BD6-AA5D-A8F5D7DEE6EE}"/>
              </a:ext>
            </a:extLst>
          </p:cNvPr>
          <p:cNvSpPr>
            <a:spLocks noGrp="1"/>
          </p:cNvSpPr>
          <p:nvPr>
            <p:ph type="subTitle" idx="1"/>
          </p:nvPr>
        </p:nvSpPr>
        <p:spPr>
          <a:xfrm>
            <a:off x="1524000" y="3847770"/>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6" name="TextBox 5">
            <a:extLst>
              <a:ext uri="{FF2B5EF4-FFF2-40B4-BE49-F238E27FC236}">
                <a16:creationId xmlns:a16="http://schemas.microsoft.com/office/drawing/2014/main" id="{C862E385-9460-4085-6F13-099B207C66E1}"/>
              </a:ext>
            </a:extLst>
          </p:cNvPr>
          <p:cNvSpPr txBox="1"/>
          <p:nvPr userDrawn="1"/>
        </p:nvSpPr>
        <p:spPr>
          <a:xfrm>
            <a:off x="8348869" y="6360616"/>
            <a:ext cx="3353214" cy="369332"/>
          </a:xfrm>
          <a:prstGeom prst="rect">
            <a:avLst/>
          </a:prstGeom>
          <a:noFill/>
        </p:spPr>
        <p:txBody>
          <a:bodyPr wrap="square">
            <a:spAutoFit/>
          </a:bodyPr>
          <a:lstStyle/>
          <a:p>
            <a:pPr algn="r"/>
            <a:r>
              <a:rPr lang="en-GB" sz="1800" b="1">
                <a:solidFill>
                  <a:schemeClr val="bg1"/>
                </a:solidFill>
                <a:latin typeface="+mn-lt"/>
              </a:rPr>
              <a:t>#MakingBexleyEvenBetter</a:t>
            </a:r>
          </a:p>
        </p:txBody>
      </p:sp>
      <p:sp>
        <p:nvSpPr>
          <p:cNvPr id="17" name="Text Box 2">
            <a:extLst>
              <a:ext uri="{FF2B5EF4-FFF2-40B4-BE49-F238E27FC236}">
                <a16:creationId xmlns:a16="http://schemas.microsoft.com/office/drawing/2014/main" id="{C318BA1C-4EAD-E067-8277-93E027E48CB9}"/>
              </a:ext>
              <a:ext uri="{C183D7F6-B498-43B3-948B-1728B52AA6E4}">
                <adec:decorative xmlns:adec="http://schemas.microsoft.com/office/drawing/2017/decorative" val="1"/>
              </a:ext>
            </a:extLst>
          </p:cNvPr>
          <p:cNvSpPr txBox="1">
            <a:spLocks noChangeArrowheads="1"/>
          </p:cNvSpPr>
          <p:nvPr userDrawn="1"/>
        </p:nvSpPr>
        <p:spPr bwMode="auto">
          <a:xfrm>
            <a:off x="0" y="-931"/>
            <a:ext cx="12192000" cy="365126"/>
          </a:xfrm>
          <a:prstGeom prst="rect">
            <a:avLst/>
          </a:prstGeom>
          <a:solidFill>
            <a:schemeClr val="accent2">
              <a:lumMod val="20000"/>
              <a:lumOff val="80000"/>
            </a:schemeClr>
          </a:solidFill>
          <a:ln w="9525">
            <a:noFill/>
            <a:miter lim="800000"/>
            <a:headEnd/>
            <a:tailEnd/>
          </a:ln>
        </p:spPr>
        <p:txBody>
          <a:bodyPr rot="0" vert="horz" wrap="square" lIns="0" tIns="0" rIns="0" bIns="0" anchor="t" anchorCtr="0">
            <a:noAutofit/>
          </a:bodyPr>
          <a:lstStyle/>
          <a:p>
            <a:pPr>
              <a:lnSpc>
                <a:spcPct val="120000"/>
              </a:lnSpc>
              <a:spcBef>
                <a:spcPts val="1200"/>
              </a:spcBef>
              <a:spcAft>
                <a:spcPts val="750"/>
              </a:spcAft>
            </a:pPr>
            <a:r>
              <a:rPr lang="en-GB" sz="1100">
                <a:solidFill>
                  <a:srgbClr val="00A1B3"/>
                </a:solidFill>
                <a:effectLst/>
                <a:latin typeface="Lato" panose="020F0502020204030203" pitchFamily="34" charset="0"/>
                <a:ea typeface="Gill Sans MT" panose="020B0502020104020203" pitchFamily="34" charset="0"/>
                <a:cs typeface="Times New Roman" panose="02020603050405020304" pitchFamily="18" charset="0"/>
              </a:rPr>
              <a:t> </a:t>
            </a:r>
            <a:endParaRPr lang="en-GB" sz="1100">
              <a:effectLst/>
              <a:latin typeface="Lato" panose="020F0502020204030203" pitchFamily="34" charset="0"/>
              <a:ea typeface="Gill Sans MT" panose="020B0502020104020203" pitchFamily="34" charset="0"/>
              <a:cs typeface="Times New Roman" panose="02020603050405020304" pitchFamily="18" charset="0"/>
            </a:endParaRPr>
          </a:p>
        </p:txBody>
      </p:sp>
      <p:sp>
        <p:nvSpPr>
          <p:cNvPr id="16" name="Rectangle: Single Corner Rounded 15">
            <a:extLst>
              <a:ext uri="{FF2B5EF4-FFF2-40B4-BE49-F238E27FC236}">
                <a16:creationId xmlns:a16="http://schemas.microsoft.com/office/drawing/2014/main" id="{94918D94-5C83-9B29-281D-6B1D119E4CF4}"/>
              </a:ext>
            </a:extLst>
          </p:cNvPr>
          <p:cNvSpPr/>
          <p:nvPr userDrawn="1"/>
        </p:nvSpPr>
        <p:spPr>
          <a:xfrm rot="10800000" flipH="1">
            <a:off x="0" y="-5552"/>
            <a:ext cx="2822713" cy="1012716"/>
          </a:xfrm>
          <a:prstGeom prst="round1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2284A10-EFE3-F608-E0E9-8AAF64BC4ED9}"/>
              </a:ext>
            </a:extLst>
          </p:cNvPr>
          <p:cNvPicPr/>
          <p:nvPr userDrawn="1"/>
        </p:nvPicPr>
        <p:blipFill>
          <a:blip r:embed="rId2">
            <a:extLst>
              <a:ext uri="{28A0092B-C50C-407E-A947-70E740481C1C}">
                <a14:useLocalDpi xmlns:a14="http://schemas.microsoft.com/office/drawing/2010/main" val="0"/>
              </a:ext>
            </a:extLst>
          </a:blip>
          <a:srcRect/>
          <a:stretch/>
        </p:blipFill>
        <p:spPr>
          <a:xfrm>
            <a:off x="516421" y="192623"/>
            <a:ext cx="1776205" cy="582960"/>
          </a:xfrm>
          <a:prstGeom prst="rect">
            <a:avLst/>
          </a:prstGeom>
        </p:spPr>
      </p:pic>
    </p:spTree>
    <p:extLst>
      <p:ext uri="{BB962C8B-B14F-4D97-AF65-F5344CB8AC3E}">
        <p14:creationId xmlns:p14="http://schemas.microsoft.com/office/powerpoint/2010/main" val="3590068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2015C0-5BB1-4E7D-9D44-18F40885E980}"/>
              </a:ext>
            </a:extLst>
          </p:cNvPr>
          <p:cNvSpPr>
            <a:spLocks noGrp="1"/>
          </p:cNvSpPr>
          <p:nvPr>
            <p:ph idx="1"/>
          </p:nvPr>
        </p:nvSpPr>
        <p:spPr>
          <a:xfrm>
            <a:off x="838200" y="2370137"/>
            <a:ext cx="10515600" cy="39862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 name="Title 9">
            <a:extLst>
              <a:ext uri="{FF2B5EF4-FFF2-40B4-BE49-F238E27FC236}">
                <a16:creationId xmlns:a16="http://schemas.microsoft.com/office/drawing/2014/main" id="{A1C21FEE-8A92-4CA9-8AA0-72A76A330F56}"/>
              </a:ext>
            </a:extLst>
          </p:cNvPr>
          <p:cNvSpPr>
            <a:spLocks noGrp="1"/>
          </p:cNvSpPr>
          <p:nvPr>
            <p:ph type="title"/>
          </p:nvPr>
        </p:nvSpPr>
        <p:spPr/>
        <p:txBody>
          <a:bodyPr/>
          <a:lstStyle/>
          <a:p>
            <a:r>
              <a:rPr lang="en-GB"/>
              <a:t>Click to edit Master title style</a:t>
            </a:r>
          </a:p>
        </p:txBody>
      </p:sp>
      <p:sp>
        <p:nvSpPr>
          <p:cNvPr id="14" name="Slide Number Placeholder 13">
            <a:extLst>
              <a:ext uri="{FF2B5EF4-FFF2-40B4-BE49-F238E27FC236}">
                <a16:creationId xmlns:a16="http://schemas.microsoft.com/office/drawing/2014/main" id="{FE90FAEE-F5C4-4AEE-818B-E3FF5867E2D2}"/>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227023275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5BE25-C571-4269-B1B4-3C5C06CD5B97}"/>
              </a:ext>
            </a:extLst>
          </p:cNvPr>
          <p:cNvSpPr>
            <a:spLocks noGrp="1"/>
          </p:cNvSpPr>
          <p:nvPr>
            <p:ph type="title"/>
          </p:nvPr>
        </p:nvSpPr>
        <p:spPr>
          <a:xfrm>
            <a:off x="831850" y="1243911"/>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82D7F56-4916-4A95-8F67-55D66BE8C969}"/>
              </a:ext>
            </a:extLst>
          </p:cNvPr>
          <p:cNvSpPr>
            <a:spLocks noGrp="1"/>
          </p:cNvSpPr>
          <p:nvPr>
            <p:ph type="body" idx="1"/>
          </p:nvPr>
        </p:nvSpPr>
        <p:spPr>
          <a:xfrm>
            <a:off x="831850" y="4123636"/>
            <a:ext cx="10515600" cy="17668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Slide Number Placeholder 9">
            <a:extLst>
              <a:ext uri="{FF2B5EF4-FFF2-40B4-BE49-F238E27FC236}">
                <a16:creationId xmlns:a16="http://schemas.microsoft.com/office/drawing/2014/main" id="{69C128B7-7BC7-4CC2-B0AD-06612158FFBD}"/>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3708300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CA233-FE9B-4C78-83F8-8440DF88D325}"/>
              </a:ext>
            </a:extLst>
          </p:cNvPr>
          <p:cNvSpPr>
            <a:spLocks noGrp="1"/>
          </p:cNvSpPr>
          <p:nvPr>
            <p:ph type="title"/>
          </p:nvPr>
        </p:nvSpPr>
        <p:spPr>
          <a:xfrm>
            <a:off x="838200" y="909637"/>
            <a:ext cx="10515600" cy="1325563"/>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24E5DC3E-E108-469A-A142-F9DB572BE1FB}"/>
              </a:ext>
            </a:extLst>
          </p:cNvPr>
          <p:cNvSpPr>
            <a:spLocks noGrp="1"/>
          </p:cNvSpPr>
          <p:nvPr>
            <p:ph sz="half" idx="1"/>
          </p:nvPr>
        </p:nvSpPr>
        <p:spPr>
          <a:xfrm>
            <a:off x="838200" y="2370137"/>
            <a:ext cx="5181600" cy="39862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D2331D4-B41F-4724-B15D-0220AC36B6F5}"/>
              </a:ext>
            </a:extLst>
          </p:cNvPr>
          <p:cNvSpPr>
            <a:spLocks noGrp="1"/>
          </p:cNvSpPr>
          <p:nvPr>
            <p:ph sz="half" idx="2"/>
          </p:nvPr>
        </p:nvSpPr>
        <p:spPr>
          <a:xfrm>
            <a:off x="6172200" y="2370137"/>
            <a:ext cx="5181600" cy="39862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Slide Number Placeholder 10">
            <a:extLst>
              <a:ext uri="{FF2B5EF4-FFF2-40B4-BE49-F238E27FC236}">
                <a16:creationId xmlns:a16="http://schemas.microsoft.com/office/drawing/2014/main" id="{66E90F3F-5CA8-4DC1-A8CA-0C9B9AA9F6B9}"/>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3838188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4414D-39A1-48AA-BC21-C4B49E29309B}"/>
              </a:ext>
            </a:extLst>
          </p:cNvPr>
          <p:cNvSpPr>
            <a:spLocks noGrp="1"/>
          </p:cNvSpPr>
          <p:nvPr>
            <p:ph type="title"/>
          </p:nvPr>
        </p:nvSpPr>
        <p:spPr>
          <a:xfrm>
            <a:off x="839788" y="916393"/>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13F055A-1BE2-42F2-B295-74234E938DF2}"/>
              </a:ext>
            </a:extLst>
          </p:cNvPr>
          <p:cNvSpPr>
            <a:spLocks noGrp="1"/>
          </p:cNvSpPr>
          <p:nvPr>
            <p:ph type="body" idx="1"/>
          </p:nvPr>
        </p:nvSpPr>
        <p:spPr>
          <a:xfrm>
            <a:off x="839788" y="2212975"/>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E893C02-F120-469E-803D-7E06E02F3BC1}"/>
              </a:ext>
            </a:extLst>
          </p:cNvPr>
          <p:cNvSpPr>
            <a:spLocks noGrp="1"/>
          </p:cNvSpPr>
          <p:nvPr>
            <p:ph sz="half" idx="2"/>
          </p:nvPr>
        </p:nvSpPr>
        <p:spPr>
          <a:xfrm>
            <a:off x="839788" y="3056343"/>
            <a:ext cx="5157787" cy="33000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5FDF4F4-F35D-4E57-A512-61E5EC07E7B5}"/>
              </a:ext>
            </a:extLst>
          </p:cNvPr>
          <p:cNvSpPr>
            <a:spLocks noGrp="1"/>
          </p:cNvSpPr>
          <p:nvPr>
            <p:ph type="body" sz="quarter" idx="3"/>
          </p:nvPr>
        </p:nvSpPr>
        <p:spPr>
          <a:xfrm>
            <a:off x="6172200" y="2212975"/>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99E284B-E98A-474D-9320-1A76F9E88F27}"/>
              </a:ext>
            </a:extLst>
          </p:cNvPr>
          <p:cNvSpPr>
            <a:spLocks noGrp="1"/>
          </p:cNvSpPr>
          <p:nvPr>
            <p:ph sz="quarter" idx="4"/>
          </p:nvPr>
        </p:nvSpPr>
        <p:spPr>
          <a:xfrm>
            <a:off x="6172200" y="3056344"/>
            <a:ext cx="5183188" cy="33000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3" name="Slide Number Placeholder 12">
            <a:extLst>
              <a:ext uri="{FF2B5EF4-FFF2-40B4-BE49-F238E27FC236}">
                <a16:creationId xmlns:a16="http://schemas.microsoft.com/office/drawing/2014/main" id="{645669E7-C24F-47A2-9415-9083203EC409}"/>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1254770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5B532-88CA-44EC-A639-F5D8F3BF943C}"/>
              </a:ext>
            </a:extLst>
          </p:cNvPr>
          <p:cNvSpPr>
            <a:spLocks noGrp="1"/>
          </p:cNvSpPr>
          <p:nvPr>
            <p:ph type="title"/>
          </p:nvPr>
        </p:nvSpPr>
        <p:spPr>
          <a:xfrm>
            <a:off x="838200" y="909874"/>
            <a:ext cx="10515600" cy="1325563"/>
          </a:xfrm>
        </p:spPr>
        <p:txBody>
          <a:bodyPr/>
          <a:lstStyle/>
          <a:p>
            <a:r>
              <a:rPr lang="en-GB"/>
              <a:t>Click to edit Master title style</a:t>
            </a:r>
          </a:p>
        </p:txBody>
      </p:sp>
      <p:sp>
        <p:nvSpPr>
          <p:cNvPr id="9" name="Slide Number Placeholder 8">
            <a:extLst>
              <a:ext uri="{FF2B5EF4-FFF2-40B4-BE49-F238E27FC236}">
                <a16:creationId xmlns:a16="http://schemas.microsoft.com/office/drawing/2014/main" id="{B15F1374-0D79-49E0-A5E5-1B64795B9C55}"/>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3618117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C21CA2A-7E40-417D-AB64-BD900FF8874D}"/>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2372033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5B2F3-DA32-4776-B824-7E757E5A4C0C}"/>
              </a:ext>
            </a:extLst>
          </p:cNvPr>
          <p:cNvSpPr>
            <a:spLocks noGrp="1"/>
          </p:cNvSpPr>
          <p:nvPr>
            <p:ph type="title"/>
          </p:nvPr>
        </p:nvSpPr>
        <p:spPr>
          <a:xfrm>
            <a:off x="839788" y="797668"/>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1904017-C4D9-45CB-B7C8-3D2ACC71DF93}"/>
              </a:ext>
            </a:extLst>
          </p:cNvPr>
          <p:cNvSpPr>
            <a:spLocks noGrp="1"/>
          </p:cNvSpPr>
          <p:nvPr>
            <p:ph idx="1"/>
          </p:nvPr>
        </p:nvSpPr>
        <p:spPr>
          <a:xfrm>
            <a:off x="5183188" y="1327893"/>
            <a:ext cx="6172200" cy="502845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986DBFD-3D83-4230-AC14-B5F9BC46E89A}"/>
              </a:ext>
            </a:extLst>
          </p:cNvPr>
          <p:cNvSpPr>
            <a:spLocks noGrp="1"/>
          </p:cNvSpPr>
          <p:nvPr>
            <p:ph type="body" sz="half" idx="2"/>
          </p:nvPr>
        </p:nvSpPr>
        <p:spPr>
          <a:xfrm>
            <a:off x="839788" y="2397868"/>
            <a:ext cx="3932237" cy="39584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7" name="Slide Number Placeholder 6">
            <a:extLst>
              <a:ext uri="{FF2B5EF4-FFF2-40B4-BE49-F238E27FC236}">
                <a16:creationId xmlns:a16="http://schemas.microsoft.com/office/drawing/2014/main" id="{1EDCDEA1-BDEF-4E0C-AFC3-D7C51C6ECF9F}"/>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1821821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55EBE-FEA5-4527-8431-9870B80F53BC}"/>
              </a:ext>
            </a:extLst>
          </p:cNvPr>
          <p:cNvSpPr>
            <a:spLocks noGrp="1"/>
          </p:cNvSpPr>
          <p:nvPr>
            <p:ph type="title"/>
          </p:nvPr>
        </p:nvSpPr>
        <p:spPr>
          <a:xfrm>
            <a:off x="839788" y="788917"/>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CDE644F-4C6D-4641-90FC-9A5CD697B4AD}"/>
              </a:ext>
            </a:extLst>
          </p:cNvPr>
          <p:cNvSpPr>
            <a:spLocks noGrp="1"/>
          </p:cNvSpPr>
          <p:nvPr>
            <p:ph type="pic" idx="1"/>
          </p:nvPr>
        </p:nvSpPr>
        <p:spPr>
          <a:xfrm>
            <a:off x="5183188" y="1319142"/>
            <a:ext cx="6172200" cy="503720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a:extLst>
              <a:ext uri="{FF2B5EF4-FFF2-40B4-BE49-F238E27FC236}">
                <a16:creationId xmlns:a16="http://schemas.microsoft.com/office/drawing/2014/main" id="{50291F6C-7EA5-49E8-BC26-3F36572ABCEC}"/>
              </a:ext>
            </a:extLst>
          </p:cNvPr>
          <p:cNvSpPr>
            <a:spLocks noGrp="1"/>
          </p:cNvSpPr>
          <p:nvPr>
            <p:ph type="body" sz="half" idx="2"/>
          </p:nvPr>
        </p:nvSpPr>
        <p:spPr>
          <a:xfrm>
            <a:off x="839788" y="2389116"/>
            <a:ext cx="3932237" cy="396723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7" name="Slide Number Placeholder 6">
            <a:extLst>
              <a:ext uri="{FF2B5EF4-FFF2-40B4-BE49-F238E27FC236}">
                <a16:creationId xmlns:a16="http://schemas.microsoft.com/office/drawing/2014/main" id="{DFE37061-7D8A-4952-A73C-36F0F16F060E}"/>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3336495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E2A44-DB08-4410-8FB9-0904065FB43F}"/>
              </a:ext>
            </a:extLst>
          </p:cNvPr>
          <p:cNvSpPr>
            <a:spLocks noGrp="1"/>
          </p:cNvSpPr>
          <p:nvPr>
            <p:ph type="title"/>
          </p:nvPr>
        </p:nvSpPr>
        <p:spPr>
          <a:xfrm>
            <a:off x="838200" y="933364"/>
            <a:ext cx="10515600" cy="1325563"/>
          </a:xfrm>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03D8296-9C69-4721-AF50-FE98E1079E49}"/>
              </a:ext>
            </a:extLst>
          </p:cNvPr>
          <p:cNvSpPr>
            <a:spLocks noGrp="1"/>
          </p:cNvSpPr>
          <p:nvPr>
            <p:ph type="body" orient="vert" idx="1"/>
          </p:nvPr>
        </p:nvSpPr>
        <p:spPr>
          <a:xfrm>
            <a:off x="838200" y="2393864"/>
            <a:ext cx="10515600" cy="396248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Slide Number Placeholder 5">
            <a:extLst>
              <a:ext uri="{FF2B5EF4-FFF2-40B4-BE49-F238E27FC236}">
                <a16:creationId xmlns:a16="http://schemas.microsoft.com/office/drawing/2014/main" id="{62E4BE4F-E98D-4A6E-B1EF-69037ED46966}"/>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4038221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19A648-0C31-4113-B064-8F35BFB23900}"/>
              </a:ext>
            </a:extLst>
          </p:cNvPr>
          <p:cNvSpPr>
            <a:spLocks noGrp="1"/>
          </p:cNvSpPr>
          <p:nvPr>
            <p:ph type="title" orient="vert"/>
          </p:nvPr>
        </p:nvSpPr>
        <p:spPr>
          <a:xfrm>
            <a:off x="8724900" y="734776"/>
            <a:ext cx="2628900" cy="5621574"/>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FD0174D-4102-4E47-94E6-5C66C99A6EF6}"/>
              </a:ext>
            </a:extLst>
          </p:cNvPr>
          <p:cNvSpPr>
            <a:spLocks noGrp="1"/>
          </p:cNvSpPr>
          <p:nvPr>
            <p:ph type="body" orient="vert" idx="1"/>
          </p:nvPr>
        </p:nvSpPr>
        <p:spPr>
          <a:xfrm>
            <a:off x="838200" y="734776"/>
            <a:ext cx="7734300" cy="562157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Slide Number Placeholder 5">
            <a:extLst>
              <a:ext uri="{FF2B5EF4-FFF2-40B4-BE49-F238E27FC236}">
                <a16:creationId xmlns:a16="http://schemas.microsoft.com/office/drawing/2014/main" id="{ABCBEA13-D44B-4CD1-9B7B-D5748BD2AE90}"/>
              </a:ext>
            </a:extLst>
          </p:cNvPr>
          <p:cNvSpPr>
            <a:spLocks noGrp="1"/>
          </p:cNvSpPr>
          <p:nvPr>
            <p:ph type="sldNum" sz="quarter" idx="12"/>
          </p:nvPr>
        </p:nvSpPr>
        <p:spPr/>
        <p:txBody>
          <a:bodyPr/>
          <a:lstStyle/>
          <a:p>
            <a:fld id="{9B368DBA-0579-44DE-9AAD-408CE240081B}" type="slidenum">
              <a:rPr lang="en-GB" smtClean="0"/>
              <a:t>‹#›</a:t>
            </a:fld>
            <a:endParaRPr lang="en-GB"/>
          </a:p>
        </p:txBody>
      </p:sp>
    </p:spTree>
    <p:extLst>
      <p:ext uri="{BB962C8B-B14F-4D97-AF65-F5344CB8AC3E}">
        <p14:creationId xmlns:p14="http://schemas.microsoft.com/office/powerpoint/2010/main" val="4280172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C378B2-5188-4D55-A6EF-6A2F5720A62E}"/>
              </a:ext>
            </a:extLst>
          </p:cNvPr>
          <p:cNvSpPr>
            <a:spLocks noGrp="1"/>
          </p:cNvSpPr>
          <p:nvPr>
            <p:ph type="title"/>
          </p:nvPr>
        </p:nvSpPr>
        <p:spPr>
          <a:xfrm>
            <a:off x="838200" y="909637"/>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AF6110C-11A3-4024-8ADF-24177557DAC7}"/>
              </a:ext>
            </a:extLst>
          </p:cNvPr>
          <p:cNvSpPr>
            <a:spLocks noGrp="1"/>
          </p:cNvSpPr>
          <p:nvPr>
            <p:ph type="body" idx="1"/>
          </p:nvPr>
        </p:nvSpPr>
        <p:spPr>
          <a:xfrm>
            <a:off x="838200" y="2370137"/>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BC6C88FF-9A2F-404F-BC0F-55CBAB8E3C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BA242F-8679-495C-82E1-90CCA0A327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368DBA-0579-44DE-9AAD-408CE240081B}" type="slidenum">
              <a:rPr lang="en-GB" smtClean="0"/>
              <a:t>‹#›</a:t>
            </a:fld>
            <a:endParaRPr lang="en-GB"/>
          </a:p>
        </p:txBody>
      </p:sp>
      <p:sp>
        <p:nvSpPr>
          <p:cNvPr id="7" name="Text Box 2">
            <a:extLst>
              <a:ext uri="{FF2B5EF4-FFF2-40B4-BE49-F238E27FC236}">
                <a16:creationId xmlns:a16="http://schemas.microsoft.com/office/drawing/2014/main" id="{1B39E6E1-0DCB-469C-9310-DE0E3D0DAFF5}"/>
              </a:ext>
              <a:ext uri="{C183D7F6-B498-43B3-948B-1728B52AA6E4}">
                <adec:decorative xmlns:adec="http://schemas.microsoft.com/office/drawing/2017/decorative" val="1"/>
              </a:ext>
            </a:extLst>
          </p:cNvPr>
          <p:cNvSpPr txBox="1">
            <a:spLocks noChangeArrowheads="1"/>
          </p:cNvSpPr>
          <p:nvPr userDrawn="1"/>
        </p:nvSpPr>
        <p:spPr bwMode="auto">
          <a:xfrm>
            <a:off x="0" y="-931"/>
            <a:ext cx="12192000" cy="365126"/>
          </a:xfrm>
          <a:prstGeom prst="rect">
            <a:avLst/>
          </a:prstGeom>
          <a:solidFill>
            <a:schemeClr val="accent2"/>
          </a:solidFill>
          <a:ln w="9525">
            <a:noFill/>
            <a:miter lim="800000"/>
            <a:headEnd/>
            <a:tailEnd/>
          </a:ln>
        </p:spPr>
        <p:txBody>
          <a:bodyPr rot="0" vert="horz" wrap="square" lIns="0" tIns="0" rIns="0" bIns="0" anchor="t" anchorCtr="0">
            <a:noAutofit/>
          </a:bodyPr>
          <a:lstStyle/>
          <a:p>
            <a:pPr>
              <a:lnSpc>
                <a:spcPct val="120000"/>
              </a:lnSpc>
              <a:spcBef>
                <a:spcPts val="1200"/>
              </a:spcBef>
              <a:spcAft>
                <a:spcPts val="750"/>
              </a:spcAft>
            </a:pPr>
            <a:r>
              <a:rPr lang="en-GB" sz="1100">
                <a:solidFill>
                  <a:srgbClr val="00A1B3"/>
                </a:solidFill>
                <a:effectLst/>
                <a:latin typeface="Lato" panose="020F0502020204030203" pitchFamily="34" charset="0"/>
                <a:ea typeface="Gill Sans MT" panose="020B0502020104020203" pitchFamily="34" charset="0"/>
                <a:cs typeface="Times New Roman" panose="02020603050405020304" pitchFamily="18" charset="0"/>
              </a:rPr>
              <a:t> </a:t>
            </a:r>
            <a:endParaRPr lang="en-GB" sz="1100">
              <a:effectLst/>
              <a:latin typeface="Lato" panose="020F0502020204030203" pitchFamily="34" charset="0"/>
              <a:ea typeface="Gill Sans MT" panose="020B0502020104020203" pitchFamily="34" charset="0"/>
              <a:cs typeface="Times New Roman" panose="02020603050405020304" pitchFamily="18" charset="0"/>
            </a:endParaRPr>
          </a:p>
        </p:txBody>
      </p:sp>
    </p:spTree>
    <p:extLst>
      <p:ext uri="{BB962C8B-B14F-4D97-AF65-F5344CB8AC3E}">
        <p14:creationId xmlns:p14="http://schemas.microsoft.com/office/powerpoint/2010/main" val="1430739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schooladmissions@bexley.gov.uk" TargetMode="External"/><Relationship Id="rId2" Type="http://schemas.openxmlformats.org/officeDocument/2006/relationships/hyperlink" Target="http://www.eadmissions.org.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bexley.gov.uk/selectiontests" TargetMode="External"/><Relationship Id="rId2" Type="http://schemas.openxmlformats.org/officeDocument/2006/relationships/hyperlink" Target="http://www.bexley.gov.uk/admissions" TargetMode="External"/><Relationship Id="rId1" Type="http://schemas.openxmlformats.org/officeDocument/2006/relationships/slideLayout" Target="../slideLayouts/slideLayout2.xml"/><Relationship Id="rId4" Type="http://schemas.openxmlformats.org/officeDocument/2006/relationships/hyperlink" Target="mailto:schooladmissions@bexley.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75DF7-C1B7-48CF-88D5-F8FFAF7B62F7}"/>
              </a:ext>
            </a:extLst>
          </p:cNvPr>
          <p:cNvSpPr>
            <a:spLocks noGrp="1"/>
          </p:cNvSpPr>
          <p:nvPr>
            <p:ph type="ctrTitle"/>
          </p:nvPr>
        </p:nvSpPr>
        <p:spPr>
          <a:xfrm>
            <a:off x="1524000" y="1368095"/>
            <a:ext cx="9144000" cy="2387600"/>
          </a:xfrm>
        </p:spPr>
        <p:txBody>
          <a:bodyPr>
            <a:normAutofit/>
          </a:bodyPr>
          <a:lstStyle/>
          <a:p>
            <a:r>
              <a:rPr lang="en-GB"/>
              <a:t>Starting Secondary School </a:t>
            </a:r>
            <a:br>
              <a:rPr lang="en-GB"/>
            </a:br>
            <a:r>
              <a:rPr lang="en-GB"/>
              <a:t>September 2027</a:t>
            </a:r>
          </a:p>
        </p:txBody>
      </p:sp>
      <p:sp>
        <p:nvSpPr>
          <p:cNvPr id="3" name="Subtitle 2">
            <a:extLst>
              <a:ext uri="{FF2B5EF4-FFF2-40B4-BE49-F238E27FC236}">
                <a16:creationId xmlns:a16="http://schemas.microsoft.com/office/drawing/2014/main" id="{8897B939-20F6-4953-87BB-600D1059EC06}"/>
              </a:ext>
            </a:extLst>
          </p:cNvPr>
          <p:cNvSpPr>
            <a:spLocks noGrp="1"/>
          </p:cNvSpPr>
          <p:nvPr>
            <p:ph type="subTitle" idx="1"/>
          </p:nvPr>
        </p:nvSpPr>
        <p:spPr>
          <a:xfrm>
            <a:off x="1524000" y="3847770"/>
            <a:ext cx="9144000" cy="1655762"/>
          </a:xfrm>
        </p:spPr>
        <p:txBody>
          <a:bodyPr/>
          <a:lstStyle/>
          <a:p>
            <a:r>
              <a:rPr lang="en-GB"/>
              <a:t>Information for Parents</a:t>
            </a:r>
          </a:p>
        </p:txBody>
      </p:sp>
    </p:spTree>
    <p:extLst>
      <p:ext uri="{BB962C8B-B14F-4D97-AF65-F5344CB8AC3E}">
        <p14:creationId xmlns:p14="http://schemas.microsoft.com/office/powerpoint/2010/main" val="2741868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8EAED586-3015-D1D3-CC4B-188F0AF1470C}"/>
              </a:ext>
            </a:extLst>
          </p:cNvPr>
          <p:cNvGraphicFramePr>
            <a:graphicFrameLocks noGrp="1"/>
          </p:cNvGraphicFramePr>
          <p:nvPr>
            <p:ph idx="1"/>
          </p:nvPr>
        </p:nvGraphicFramePr>
        <p:xfrm>
          <a:off x="838200" y="2370137"/>
          <a:ext cx="10515600" cy="3986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a:extLst>
              <a:ext uri="{FF2B5EF4-FFF2-40B4-BE49-F238E27FC236}">
                <a16:creationId xmlns:a16="http://schemas.microsoft.com/office/drawing/2014/main" id="{81576037-9B00-22E4-887F-8CAAA929D85E}"/>
              </a:ext>
            </a:extLst>
          </p:cNvPr>
          <p:cNvSpPr>
            <a:spLocks noGrp="1"/>
          </p:cNvSpPr>
          <p:nvPr>
            <p:ph type="title"/>
          </p:nvPr>
        </p:nvSpPr>
        <p:spPr/>
        <p:txBody>
          <a:bodyPr/>
          <a:lstStyle/>
          <a:p>
            <a:r>
              <a:rPr lang="en-US"/>
              <a:t>Agenda</a:t>
            </a:r>
          </a:p>
        </p:txBody>
      </p:sp>
    </p:spTree>
    <p:extLst>
      <p:ext uri="{BB962C8B-B14F-4D97-AF65-F5344CB8AC3E}">
        <p14:creationId xmlns:p14="http://schemas.microsoft.com/office/powerpoint/2010/main" val="3081376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52F72E-97BE-345F-07B7-DB80BDB3DCA6}"/>
              </a:ext>
            </a:extLst>
          </p:cNvPr>
          <p:cNvSpPr>
            <a:spLocks noGrp="1"/>
          </p:cNvSpPr>
          <p:nvPr>
            <p:ph idx="1"/>
          </p:nvPr>
        </p:nvSpPr>
        <p:spPr/>
        <p:txBody>
          <a:bodyPr/>
          <a:lstStyle/>
          <a:p>
            <a:r>
              <a:rPr lang="en-US"/>
              <a:t>Admissions booklet containing details on how to apply will be available online in September 2026</a:t>
            </a:r>
          </a:p>
          <a:p>
            <a:r>
              <a:rPr lang="en-US"/>
              <a:t>Application period runs from 1</a:t>
            </a:r>
            <a:r>
              <a:rPr lang="en-US" baseline="30000"/>
              <a:t>st</a:t>
            </a:r>
            <a:r>
              <a:rPr lang="en-US"/>
              <a:t> September to 31</a:t>
            </a:r>
            <a:r>
              <a:rPr lang="en-US" baseline="30000"/>
              <a:t>st</a:t>
            </a:r>
            <a:r>
              <a:rPr lang="en-US"/>
              <a:t> October 2026</a:t>
            </a:r>
          </a:p>
          <a:p>
            <a:r>
              <a:rPr lang="en-US"/>
              <a:t>School open days / evenings will run during September and October 2026</a:t>
            </a:r>
          </a:p>
          <a:p>
            <a:r>
              <a:rPr lang="en-US"/>
              <a:t>Open day/ evening dates will be published by schools early in the Autumn term</a:t>
            </a:r>
          </a:p>
        </p:txBody>
      </p:sp>
      <p:sp>
        <p:nvSpPr>
          <p:cNvPr id="3" name="Title 2">
            <a:extLst>
              <a:ext uri="{FF2B5EF4-FFF2-40B4-BE49-F238E27FC236}">
                <a16:creationId xmlns:a16="http://schemas.microsoft.com/office/drawing/2014/main" id="{A994B424-2775-46BA-0A3C-16B84A428692}"/>
              </a:ext>
            </a:extLst>
          </p:cNvPr>
          <p:cNvSpPr>
            <a:spLocks noGrp="1"/>
          </p:cNvSpPr>
          <p:nvPr>
            <p:ph type="title"/>
          </p:nvPr>
        </p:nvSpPr>
        <p:spPr/>
        <p:txBody>
          <a:bodyPr/>
          <a:lstStyle/>
          <a:p>
            <a:r>
              <a:rPr lang="en-US"/>
              <a:t>Information for parents</a:t>
            </a:r>
          </a:p>
        </p:txBody>
      </p:sp>
    </p:spTree>
    <p:extLst>
      <p:ext uri="{BB962C8B-B14F-4D97-AF65-F5344CB8AC3E}">
        <p14:creationId xmlns:p14="http://schemas.microsoft.com/office/powerpoint/2010/main" val="547491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89DE12-5A62-FB88-A7C6-5E27ACF0A90D}"/>
              </a:ext>
            </a:extLst>
          </p:cNvPr>
          <p:cNvSpPr>
            <a:spLocks noGrp="1"/>
          </p:cNvSpPr>
          <p:nvPr>
            <p:ph idx="1"/>
          </p:nvPr>
        </p:nvSpPr>
        <p:spPr/>
        <p:txBody>
          <a:bodyPr/>
          <a:lstStyle/>
          <a:p>
            <a:r>
              <a:rPr lang="en-US"/>
              <a:t>Refer to the ‘Admission to Secondary Schools in Bexley’ booklet (from September) for information on Bexley schools and look at their admission criteria</a:t>
            </a:r>
          </a:p>
          <a:p>
            <a:r>
              <a:rPr lang="en-US"/>
              <a:t>Refer to individual council websites for schools in other boroughs</a:t>
            </a:r>
          </a:p>
          <a:p>
            <a:r>
              <a:rPr lang="en-US"/>
              <a:t>Complete application online at </a:t>
            </a:r>
            <a:r>
              <a:rPr lang="en-US">
                <a:hlinkClick r:id="rId2"/>
              </a:rPr>
              <a:t>www.eadmissions.org.uk</a:t>
            </a:r>
            <a:r>
              <a:rPr lang="en-US"/>
              <a:t> between 1</a:t>
            </a:r>
            <a:r>
              <a:rPr lang="en-US" baseline="30000"/>
              <a:t>st</a:t>
            </a:r>
            <a:r>
              <a:rPr lang="en-US"/>
              <a:t> September and 31</a:t>
            </a:r>
            <a:r>
              <a:rPr lang="en-US" baseline="30000"/>
              <a:t>st</a:t>
            </a:r>
            <a:r>
              <a:rPr lang="en-US"/>
              <a:t> October 2026</a:t>
            </a:r>
          </a:p>
          <a:p>
            <a:r>
              <a:rPr lang="en-US"/>
              <a:t>Paper forms can be requested from the school admissions team </a:t>
            </a:r>
            <a:r>
              <a:rPr lang="en-US">
                <a:hlinkClick r:id="rId3"/>
              </a:rPr>
              <a:t>schooladmissions@bexley.gov.uk</a:t>
            </a:r>
            <a:r>
              <a:rPr lang="en-US"/>
              <a:t> </a:t>
            </a:r>
          </a:p>
        </p:txBody>
      </p:sp>
      <p:sp>
        <p:nvSpPr>
          <p:cNvPr id="3" name="Title 2">
            <a:extLst>
              <a:ext uri="{FF2B5EF4-FFF2-40B4-BE49-F238E27FC236}">
                <a16:creationId xmlns:a16="http://schemas.microsoft.com/office/drawing/2014/main" id="{B426A3EF-F6DB-4D82-78DB-DD26E1C57D41}"/>
              </a:ext>
            </a:extLst>
          </p:cNvPr>
          <p:cNvSpPr>
            <a:spLocks noGrp="1"/>
          </p:cNvSpPr>
          <p:nvPr>
            <p:ph type="title"/>
          </p:nvPr>
        </p:nvSpPr>
        <p:spPr/>
        <p:txBody>
          <a:bodyPr/>
          <a:lstStyle/>
          <a:p>
            <a:r>
              <a:rPr lang="en-US"/>
              <a:t>How to apply for a secondary school place</a:t>
            </a:r>
          </a:p>
        </p:txBody>
      </p:sp>
    </p:spTree>
    <p:extLst>
      <p:ext uri="{BB962C8B-B14F-4D97-AF65-F5344CB8AC3E}">
        <p14:creationId xmlns:p14="http://schemas.microsoft.com/office/powerpoint/2010/main" val="126332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262762-ECA2-B8CB-95BC-182ADEA55CEA}"/>
              </a:ext>
            </a:extLst>
          </p:cNvPr>
          <p:cNvSpPr>
            <a:spLocks noGrp="1"/>
          </p:cNvSpPr>
          <p:nvPr>
            <p:ph idx="1"/>
          </p:nvPr>
        </p:nvSpPr>
        <p:spPr/>
        <p:txBody>
          <a:bodyPr/>
          <a:lstStyle/>
          <a:p>
            <a:r>
              <a:rPr lang="en-US"/>
              <a:t>Apply to your home council regardless of where your preferred schools are located</a:t>
            </a:r>
          </a:p>
          <a:p>
            <a:r>
              <a:rPr lang="en-US"/>
              <a:t>Bexley residents can list up to six preferences for any type of school in any area in order from 1-6</a:t>
            </a:r>
          </a:p>
          <a:p>
            <a:pPr lvl="1"/>
            <a:r>
              <a:rPr lang="en-US" sz="2800"/>
              <a:t>You do not have to list 6 schools, but the more you list, the more likely you are to be allocated a school of choice</a:t>
            </a:r>
          </a:p>
          <a:p>
            <a:pPr lvl="1"/>
            <a:r>
              <a:rPr lang="en-US" sz="2800"/>
              <a:t>Schools do not know where you have placed them as preferences on your application</a:t>
            </a:r>
          </a:p>
        </p:txBody>
      </p:sp>
      <p:sp>
        <p:nvSpPr>
          <p:cNvPr id="3" name="Title 2">
            <a:extLst>
              <a:ext uri="{FF2B5EF4-FFF2-40B4-BE49-F238E27FC236}">
                <a16:creationId xmlns:a16="http://schemas.microsoft.com/office/drawing/2014/main" id="{A1D73E79-E30B-DE64-F5D1-DE85A49E0A34}"/>
              </a:ext>
            </a:extLst>
          </p:cNvPr>
          <p:cNvSpPr>
            <a:spLocks noGrp="1"/>
          </p:cNvSpPr>
          <p:nvPr>
            <p:ph type="title"/>
          </p:nvPr>
        </p:nvSpPr>
        <p:spPr/>
        <p:txBody>
          <a:bodyPr/>
          <a:lstStyle/>
          <a:p>
            <a:r>
              <a:rPr lang="en-US"/>
              <a:t>How to apply </a:t>
            </a:r>
          </a:p>
        </p:txBody>
      </p:sp>
    </p:spTree>
    <p:extLst>
      <p:ext uri="{BB962C8B-B14F-4D97-AF65-F5344CB8AC3E}">
        <p14:creationId xmlns:p14="http://schemas.microsoft.com/office/powerpoint/2010/main" val="1038410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3BFECC-5DC4-352C-0A3B-8575B68F61A6}"/>
              </a:ext>
            </a:extLst>
          </p:cNvPr>
          <p:cNvSpPr>
            <a:spLocks noGrp="1"/>
          </p:cNvSpPr>
          <p:nvPr>
            <p:ph idx="1"/>
          </p:nvPr>
        </p:nvSpPr>
        <p:spPr/>
        <p:txBody>
          <a:bodyPr>
            <a:normAutofit fontScale="92500" lnSpcReduction="10000"/>
          </a:bodyPr>
          <a:lstStyle/>
          <a:p>
            <a:r>
              <a:rPr lang="en-US"/>
              <a:t>Include evidence of medical conditions or other requests for priority with your application</a:t>
            </a:r>
          </a:p>
          <a:p>
            <a:r>
              <a:rPr lang="en-US"/>
              <a:t>You </a:t>
            </a:r>
            <a:r>
              <a:rPr lang="en-US" b="1"/>
              <a:t>must </a:t>
            </a:r>
            <a:r>
              <a:rPr lang="en-US"/>
              <a:t>provide evidence of:</a:t>
            </a:r>
          </a:p>
          <a:p>
            <a:pPr lvl="1"/>
            <a:r>
              <a:rPr lang="en-US"/>
              <a:t>address</a:t>
            </a:r>
          </a:p>
          <a:p>
            <a:pPr lvl="1"/>
            <a:r>
              <a:rPr lang="en-US"/>
              <a:t>child’s date of birth</a:t>
            </a:r>
          </a:p>
          <a:p>
            <a:pPr marL="0" indent="0">
              <a:buNone/>
            </a:pPr>
            <a:r>
              <a:rPr lang="en-US"/>
              <a:t>For online applications, evidence can be scanned and uploaded.</a:t>
            </a:r>
          </a:p>
          <a:p>
            <a:pPr marL="0" indent="0">
              <a:buNone/>
            </a:pPr>
            <a:r>
              <a:rPr lang="en-US"/>
              <a:t>Copies can also be sent by email or post to the admissions team. Details on how to do this can be found in the admissions booklet. </a:t>
            </a:r>
          </a:p>
          <a:p>
            <a:pPr marL="0" indent="0">
              <a:buNone/>
            </a:pPr>
            <a:r>
              <a:rPr lang="en-US"/>
              <a:t>Note - </a:t>
            </a:r>
            <a:r>
              <a:rPr lang="en-GB" altLang="en-US"/>
              <a:t>Some schools do not give priority to siblings or for medical reasons.</a:t>
            </a:r>
          </a:p>
          <a:p>
            <a:pPr marL="0" indent="0">
              <a:buNone/>
            </a:pPr>
            <a:endParaRPr lang="en-US"/>
          </a:p>
          <a:p>
            <a:pPr lvl="1"/>
            <a:endParaRPr lang="en-US" b="1"/>
          </a:p>
        </p:txBody>
      </p:sp>
      <p:sp>
        <p:nvSpPr>
          <p:cNvPr id="3" name="Title 2">
            <a:extLst>
              <a:ext uri="{FF2B5EF4-FFF2-40B4-BE49-F238E27FC236}">
                <a16:creationId xmlns:a16="http://schemas.microsoft.com/office/drawing/2014/main" id="{C0DCFAC4-C999-FC8A-AABD-68B1EE688964}"/>
              </a:ext>
            </a:extLst>
          </p:cNvPr>
          <p:cNvSpPr>
            <a:spLocks noGrp="1"/>
          </p:cNvSpPr>
          <p:nvPr>
            <p:ph type="title"/>
          </p:nvPr>
        </p:nvSpPr>
        <p:spPr/>
        <p:txBody>
          <a:bodyPr/>
          <a:lstStyle/>
          <a:p>
            <a:r>
              <a:rPr lang="en-US"/>
              <a:t>How to apply</a:t>
            </a:r>
          </a:p>
        </p:txBody>
      </p:sp>
    </p:spTree>
    <p:extLst>
      <p:ext uri="{BB962C8B-B14F-4D97-AF65-F5344CB8AC3E}">
        <p14:creationId xmlns:p14="http://schemas.microsoft.com/office/powerpoint/2010/main" val="3586645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D1CFBB9-B044-561B-B128-E6553211A977}"/>
              </a:ext>
            </a:extLst>
          </p:cNvPr>
          <p:cNvSpPr>
            <a:spLocks noGrp="1"/>
          </p:cNvSpPr>
          <p:nvPr>
            <p:ph idx="1"/>
          </p:nvPr>
        </p:nvSpPr>
        <p:spPr/>
        <p:txBody>
          <a:bodyPr>
            <a:normAutofit/>
          </a:bodyPr>
          <a:lstStyle/>
          <a:p>
            <a:r>
              <a:rPr lang="en-US"/>
              <a:t>Additional supplementary information forms (SIFs) must be completed for some schools:</a:t>
            </a:r>
          </a:p>
          <a:p>
            <a:pPr lvl="1"/>
            <a:r>
              <a:rPr lang="en-US" sz="2800"/>
              <a:t>St Catherine’s Catholic School for Girls</a:t>
            </a:r>
          </a:p>
          <a:p>
            <a:pPr lvl="1"/>
            <a:r>
              <a:rPr lang="en-US" sz="2800"/>
              <a:t>St Columba’s Catholic School for Boys</a:t>
            </a:r>
          </a:p>
          <a:p>
            <a:pPr lvl="1"/>
            <a:r>
              <a:rPr lang="en-US" sz="2800"/>
              <a:t>Trinity Church of England School</a:t>
            </a:r>
          </a:p>
          <a:p>
            <a:pPr marL="457200" lvl="1" indent="0">
              <a:buNone/>
            </a:pPr>
            <a:endParaRPr lang="en-US" sz="2800"/>
          </a:p>
          <a:p>
            <a:pPr marL="0" indent="0">
              <a:buNone/>
            </a:pPr>
            <a:r>
              <a:rPr lang="en-US"/>
              <a:t>The closing date for supplementary forms may be different to the general application deadline – make sure you check this.</a:t>
            </a:r>
          </a:p>
          <a:p>
            <a:pPr marL="0" indent="0">
              <a:buNone/>
            </a:pPr>
            <a:endParaRPr lang="en-US"/>
          </a:p>
        </p:txBody>
      </p:sp>
      <p:sp>
        <p:nvSpPr>
          <p:cNvPr id="3" name="Title 2">
            <a:extLst>
              <a:ext uri="{FF2B5EF4-FFF2-40B4-BE49-F238E27FC236}">
                <a16:creationId xmlns:a16="http://schemas.microsoft.com/office/drawing/2014/main" id="{EE944D3B-CB82-0E73-050E-4F46F7CA0B38}"/>
              </a:ext>
            </a:extLst>
          </p:cNvPr>
          <p:cNvSpPr>
            <a:spLocks noGrp="1"/>
          </p:cNvSpPr>
          <p:nvPr>
            <p:ph type="title"/>
          </p:nvPr>
        </p:nvSpPr>
        <p:spPr/>
        <p:txBody>
          <a:bodyPr/>
          <a:lstStyle/>
          <a:p>
            <a:r>
              <a:rPr lang="en-US"/>
              <a:t>How to apply</a:t>
            </a:r>
          </a:p>
        </p:txBody>
      </p:sp>
    </p:spTree>
    <p:extLst>
      <p:ext uri="{BB962C8B-B14F-4D97-AF65-F5344CB8AC3E}">
        <p14:creationId xmlns:p14="http://schemas.microsoft.com/office/powerpoint/2010/main" val="4095606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3B2F17D-C361-FADB-277A-7F45000AE2F1}"/>
              </a:ext>
            </a:extLst>
          </p:cNvPr>
          <p:cNvSpPr>
            <a:spLocks noGrp="1"/>
          </p:cNvSpPr>
          <p:nvPr>
            <p:ph idx="1"/>
          </p:nvPr>
        </p:nvSpPr>
        <p:spPr/>
        <p:txBody>
          <a:bodyPr>
            <a:normAutofit lnSpcReduction="10000"/>
          </a:bodyPr>
          <a:lstStyle/>
          <a:p>
            <a:r>
              <a:rPr lang="en-US"/>
              <a:t>Some schools divide applicants into ability bands before allocating places. They will ask children to sit a non-verbal reasoning test in November  / December 2026.</a:t>
            </a:r>
          </a:p>
          <a:p>
            <a:r>
              <a:rPr lang="en-US"/>
              <a:t>Banding is not a pass or fail test – the test is used to ensure the school admits a balanced intake of children of all abilities.</a:t>
            </a:r>
          </a:p>
          <a:p>
            <a:r>
              <a:rPr lang="en-US"/>
              <a:t>Schools using banding tests:</a:t>
            </a:r>
          </a:p>
          <a:p>
            <a:pPr lvl="1"/>
            <a:r>
              <a:rPr lang="en-US"/>
              <a:t>Hurstmere School for Boys</a:t>
            </a:r>
          </a:p>
          <a:p>
            <a:pPr lvl="1"/>
            <a:r>
              <a:rPr lang="en-US" err="1"/>
              <a:t>Blackfen</a:t>
            </a:r>
            <a:r>
              <a:rPr lang="en-US"/>
              <a:t> School for Girls</a:t>
            </a:r>
          </a:p>
          <a:p>
            <a:pPr lvl="1"/>
            <a:r>
              <a:rPr lang="en-US"/>
              <a:t>Harris Garrard Academy</a:t>
            </a:r>
          </a:p>
          <a:p>
            <a:pPr lvl="1"/>
            <a:r>
              <a:rPr lang="en-US"/>
              <a:t>Harris Academy </a:t>
            </a:r>
            <a:r>
              <a:rPr lang="en-US" err="1"/>
              <a:t>Falconwood</a:t>
            </a:r>
            <a:endParaRPr lang="en-US"/>
          </a:p>
        </p:txBody>
      </p:sp>
      <p:sp>
        <p:nvSpPr>
          <p:cNvPr id="3" name="Title 2">
            <a:extLst>
              <a:ext uri="{FF2B5EF4-FFF2-40B4-BE49-F238E27FC236}">
                <a16:creationId xmlns:a16="http://schemas.microsoft.com/office/drawing/2014/main" id="{C9992A86-97F6-9114-9625-04CA7DC851B1}"/>
              </a:ext>
            </a:extLst>
          </p:cNvPr>
          <p:cNvSpPr>
            <a:spLocks noGrp="1"/>
          </p:cNvSpPr>
          <p:nvPr>
            <p:ph type="title"/>
          </p:nvPr>
        </p:nvSpPr>
        <p:spPr/>
        <p:txBody>
          <a:bodyPr/>
          <a:lstStyle/>
          <a:p>
            <a:r>
              <a:rPr lang="en-US"/>
              <a:t>Banding</a:t>
            </a:r>
          </a:p>
        </p:txBody>
      </p:sp>
    </p:spTree>
    <p:extLst>
      <p:ext uri="{BB962C8B-B14F-4D97-AF65-F5344CB8AC3E}">
        <p14:creationId xmlns:p14="http://schemas.microsoft.com/office/powerpoint/2010/main" val="4256826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899B801-FE47-AE5F-C34B-271A9119819F}"/>
              </a:ext>
            </a:extLst>
          </p:cNvPr>
          <p:cNvSpPr>
            <a:spLocks noGrp="1"/>
          </p:cNvSpPr>
          <p:nvPr>
            <p:ph idx="1"/>
          </p:nvPr>
        </p:nvSpPr>
        <p:spPr/>
        <p:txBody>
          <a:bodyPr/>
          <a:lstStyle/>
          <a:p>
            <a:r>
              <a:rPr lang="en-GB" altLang="en-US"/>
              <a:t>Check each school’s oversubscription criteria to see how many bands there are and how places are allocated in each band.</a:t>
            </a:r>
          </a:p>
          <a:p>
            <a:r>
              <a:rPr lang="en-GB" altLang="en-US"/>
              <a:t> Children living quite close to a school may not get a place if their band is filled with other children living even closer, or if the school uses random allocation to offer places (Harris Academy </a:t>
            </a:r>
            <a:r>
              <a:rPr lang="en-GB" altLang="en-US" err="1"/>
              <a:t>Falconwood</a:t>
            </a:r>
            <a:r>
              <a:rPr lang="en-GB" altLang="en-US"/>
              <a:t>). </a:t>
            </a:r>
          </a:p>
          <a:p>
            <a:endParaRPr lang="en-US"/>
          </a:p>
        </p:txBody>
      </p:sp>
      <p:sp>
        <p:nvSpPr>
          <p:cNvPr id="3" name="Title 2">
            <a:extLst>
              <a:ext uri="{FF2B5EF4-FFF2-40B4-BE49-F238E27FC236}">
                <a16:creationId xmlns:a16="http://schemas.microsoft.com/office/drawing/2014/main" id="{C2DC2D10-8BE0-358B-3A7C-C89511439B3B}"/>
              </a:ext>
            </a:extLst>
          </p:cNvPr>
          <p:cNvSpPr>
            <a:spLocks noGrp="1"/>
          </p:cNvSpPr>
          <p:nvPr>
            <p:ph type="title"/>
          </p:nvPr>
        </p:nvSpPr>
        <p:spPr/>
        <p:txBody>
          <a:bodyPr/>
          <a:lstStyle/>
          <a:p>
            <a:r>
              <a:rPr lang="en-US"/>
              <a:t>Banding</a:t>
            </a:r>
          </a:p>
        </p:txBody>
      </p:sp>
    </p:spTree>
    <p:extLst>
      <p:ext uri="{BB962C8B-B14F-4D97-AF65-F5344CB8AC3E}">
        <p14:creationId xmlns:p14="http://schemas.microsoft.com/office/powerpoint/2010/main" val="231610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AE4CDE-DD73-6902-3B01-918196B3CF0A}"/>
              </a:ext>
            </a:extLst>
          </p:cNvPr>
          <p:cNvSpPr>
            <a:spLocks noGrp="1"/>
          </p:cNvSpPr>
          <p:nvPr>
            <p:ph idx="1"/>
          </p:nvPr>
        </p:nvSpPr>
        <p:spPr/>
        <p:txBody>
          <a:bodyPr>
            <a:normAutofit lnSpcReduction="10000"/>
          </a:bodyPr>
          <a:lstStyle/>
          <a:p>
            <a:r>
              <a:rPr lang="en-GB" altLang="en-US"/>
              <a:t>All the secondary schools in Bexley are Academies and </a:t>
            </a:r>
            <a:r>
              <a:rPr lang="en-GB" altLang="en-US">
                <a:ea typeface="Aptos" panose="020B0004020202020204" pitchFamily="34" charset="0"/>
                <a:cs typeface="Aptos" panose="020B0004020202020204" pitchFamily="34" charset="0"/>
              </a:rPr>
              <a:t> consult on their own admissions criteria, which the Local Authority follows when allocating places  </a:t>
            </a:r>
            <a:br>
              <a:rPr lang="en-GB" altLang="en-US"/>
            </a:br>
            <a:endParaRPr lang="en-GB" altLang="en-US"/>
          </a:p>
          <a:p>
            <a:r>
              <a:rPr lang="en-GB" altLang="en-US"/>
              <a:t>The School Admissions Team exchanges information with the schools in Bexley and other local authorities</a:t>
            </a:r>
          </a:p>
          <a:p>
            <a:endParaRPr lang="en-GB" altLang="en-US"/>
          </a:p>
          <a:p>
            <a:pPr>
              <a:lnSpc>
                <a:spcPct val="80000"/>
              </a:lnSpc>
            </a:pPr>
            <a:r>
              <a:rPr lang="en-GB" altLang="en-US"/>
              <a:t>Schools put all applicants into rank order according to the school’s oversubscription criteria (</a:t>
            </a:r>
            <a:r>
              <a:rPr lang="en-GB" altLang="en-US" err="1"/>
              <a:t>eg</a:t>
            </a:r>
            <a:r>
              <a:rPr lang="en-GB" altLang="en-US"/>
              <a:t> children in care, medical and social needs, siblings, home to school distance)</a:t>
            </a:r>
          </a:p>
          <a:p>
            <a:endParaRPr lang="en-US"/>
          </a:p>
        </p:txBody>
      </p:sp>
      <p:sp>
        <p:nvSpPr>
          <p:cNvPr id="3" name="Title 2">
            <a:extLst>
              <a:ext uri="{FF2B5EF4-FFF2-40B4-BE49-F238E27FC236}">
                <a16:creationId xmlns:a16="http://schemas.microsoft.com/office/drawing/2014/main" id="{1B6D3B55-46DB-6F99-5E0C-0EAE6E2A788E}"/>
              </a:ext>
            </a:extLst>
          </p:cNvPr>
          <p:cNvSpPr>
            <a:spLocks noGrp="1"/>
          </p:cNvSpPr>
          <p:nvPr>
            <p:ph type="title"/>
          </p:nvPr>
        </p:nvSpPr>
        <p:spPr/>
        <p:txBody>
          <a:bodyPr/>
          <a:lstStyle/>
          <a:p>
            <a:r>
              <a:rPr lang="en-US"/>
              <a:t>The offer process</a:t>
            </a:r>
          </a:p>
        </p:txBody>
      </p:sp>
    </p:spTree>
    <p:extLst>
      <p:ext uri="{BB962C8B-B14F-4D97-AF65-F5344CB8AC3E}">
        <p14:creationId xmlns:p14="http://schemas.microsoft.com/office/powerpoint/2010/main" val="974634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EED9CA3-4A18-4C1C-AACF-EE4578122065}"/>
              </a:ext>
            </a:extLst>
          </p:cNvPr>
          <p:cNvSpPr>
            <a:spLocks noGrp="1"/>
          </p:cNvSpPr>
          <p:nvPr>
            <p:ph idx="1"/>
          </p:nvPr>
        </p:nvSpPr>
        <p:spPr/>
        <p:txBody>
          <a:bodyPr/>
          <a:lstStyle/>
          <a:p>
            <a:r>
              <a:rPr lang="en-GB" altLang="en-US"/>
              <a:t>If a child can be offered a place at more than one school, the one that is listed highest on the application will be offered. The other places can then be offered to children lower on the list for that school</a:t>
            </a:r>
            <a:endParaRPr lang="en-GB" altLang="en-US" b="1"/>
          </a:p>
          <a:p>
            <a:pPr>
              <a:lnSpc>
                <a:spcPct val="75000"/>
              </a:lnSpc>
            </a:pPr>
            <a:r>
              <a:rPr lang="en-GB" altLang="en-US"/>
              <a:t>The offer of a place will come from the local authority where you live, even if you are being offered a school in another area</a:t>
            </a:r>
            <a:br>
              <a:rPr lang="en-GB" altLang="en-US"/>
            </a:br>
            <a:endParaRPr lang="en-GB" altLang="en-US"/>
          </a:p>
          <a:p>
            <a:pPr>
              <a:lnSpc>
                <a:spcPct val="75000"/>
              </a:lnSpc>
            </a:pPr>
            <a:r>
              <a:rPr lang="en-GB" altLang="en-US"/>
              <a:t>You will have one offer only. You cannot hold offers of more than one place</a:t>
            </a:r>
            <a:endParaRPr lang="en-GB" altLang="en-US" b="1"/>
          </a:p>
          <a:p>
            <a:endParaRPr lang="en-US"/>
          </a:p>
        </p:txBody>
      </p:sp>
      <p:sp>
        <p:nvSpPr>
          <p:cNvPr id="3" name="Title 2">
            <a:extLst>
              <a:ext uri="{FF2B5EF4-FFF2-40B4-BE49-F238E27FC236}">
                <a16:creationId xmlns:a16="http://schemas.microsoft.com/office/drawing/2014/main" id="{B3FE081A-7E45-79F1-91E5-C6D34CFC5493}"/>
              </a:ext>
            </a:extLst>
          </p:cNvPr>
          <p:cNvSpPr>
            <a:spLocks noGrp="1"/>
          </p:cNvSpPr>
          <p:nvPr>
            <p:ph type="title"/>
          </p:nvPr>
        </p:nvSpPr>
        <p:spPr/>
        <p:txBody>
          <a:bodyPr/>
          <a:lstStyle/>
          <a:p>
            <a:r>
              <a:rPr lang="en-US"/>
              <a:t>The offer process</a:t>
            </a:r>
          </a:p>
        </p:txBody>
      </p:sp>
    </p:spTree>
    <p:extLst>
      <p:ext uri="{BB962C8B-B14F-4D97-AF65-F5344CB8AC3E}">
        <p14:creationId xmlns:p14="http://schemas.microsoft.com/office/powerpoint/2010/main" val="2951910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3A864FC-946C-366B-52AC-9EC8DDC84EBC}"/>
              </a:ext>
            </a:extLst>
          </p:cNvPr>
          <p:cNvSpPr>
            <a:spLocks noGrp="1"/>
          </p:cNvSpPr>
          <p:nvPr>
            <p:ph idx="1"/>
          </p:nvPr>
        </p:nvSpPr>
        <p:spPr/>
        <p:txBody>
          <a:bodyPr>
            <a:normAutofit/>
          </a:bodyPr>
          <a:lstStyle/>
          <a:p>
            <a:pPr>
              <a:lnSpc>
                <a:spcPct val="80000"/>
              </a:lnSpc>
            </a:pPr>
            <a:r>
              <a:rPr lang="en-GB" altLang="en-US">
                <a:cs typeface="Arial" panose="020B0604020202020204" pitchFamily="34" charset="0"/>
              </a:rPr>
              <a:t>If you applied online, you will be sent an email on Monday 1</a:t>
            </a:r>
            <a:r>
              <a:rPr lang="en-GB" altLang="en-US" baseline="30000">
                <a:cs typeface="Arial" panose="020B0604020202020204" pitchFamily="34" charset="0"/>
              </a:rPr>
              <a:t>st</a:t>
            </a:r>
            <a:r>
              <a:rPr lang="en-GB" altLang="en-US">
                <a:cs typeface="Arial" panose="020B0604020202020204" pitchFamily="34" charset="0"/>
              </a:rPr>
              <a:t>  March 2027, in the evening, with the name of the school your child is being offered</a:t>
            </a:r>
          </a:p>
          <a:p>
            <a:pPr>
              <a:lnSpc>
                <a:spcPct val="80000"/>
              </a:lnSpc>
            </a:pPr>
            <a:r>
              <a:rPr lang="en-GB" altLang="en-US">
                <a:cs typeface="Arial" panose="020B0604020202020204" pitchFamily="34" charset="0"/>
              </a:rPr>
              <a:t>If you apply on a paper form, you will be sent a letter on 1</a:t>
            </a:r>
            <a:r>
              <a:rPr lang="en-GB" altLang="en-US" baseline="30000">
                <a:cs typeface="Arial" panose="020B0604020202020204" pitchFamily="34" charset="0"/>
              </a:rPr>
              <a:t>st</a:t>
            </a:r>
            <a:r>
              <a:rPr lang="en-GB" altLang="en-US">
                <a:cs typeface="Arial" panose="020B0604020202020204" pitchFamily="34" charset="0"/>
              </a:rPr>
              <a:t>  March with details of the school offered</a:t>
            </a:r>
          </a:p>
          <a:p>
            <a:pPr>
              <a:lnSpc>
                <a:spcPct val="80000"/>
              </a:lnSpc>
            </a:pPr>
            <a:r>
              <a:rPr lang="en-GB" altLang="en-US">
                <a:cs typeface="Arial" panose="020B0604020202020204" pitchFamily="34" charset="0"/>
              </a:rPr>
              <a:t>All applicants who are not offered their first preference school, will be notified of their right to appeal</a:t>
            </a:r>
          </a:p>
          <a:p>
            <a:endParaRPr lang="en-US"/>
          </a:p>
        </p:txBody>
      </p:sp>
      <p:sp>
        <p:nvSpPr>
          <p:cNvPr id="3" name="Title 2">
            <a:extLst>
              <a:ext uri="{FF2B5EF4-FFF2-40B4-BE49-F238E27FC236}">
                <a16:creationId xmlns:a16="http://schemas.microsoft.com/office/drawing/2014/main" id="{FC149BCF-097E-6EC2-049A-CC0BEBBF86AA}"/>
              </a:ext>
            </a:extLst>
          </p:cNvPr>
          <p:cNvSpPr>
            <a:spLocks noGrp="1"/>
          </p:cNvSpPr>
          <p:nvPr>
            <p:ph type="title"/>
          </p:nvPr>
        </p:nvSpPr>
        <p:spPr/>
        <p:txBody>
          <a:bodyPr/>
          <a:lstStyle/>
          <a:p>
            <a:r>
              <a:rPr lang="en-US"/>
              <a:t>Offers of places</a:t>
            </a:r>
          </a:p>
        </p:txBody>
      </p:sp>
    </p:spTree>
    <p:extLst>
      <p:ext uri="{BB962C8B-B14F-4D97-AF65-F5344CB8AC3E}">
        <p14:creationId xmlns:p14="http://schemas.microsoft.com/office/powerpoint/2010/main" val="831941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BFD0B82-DCD9-93F2-C459-883F73FD64B9}"/>
              </a:ext>
            </a:extLst>
          </p:cNvPr>
          <p:cNvSpPr>
            <a:spLocks noGrp="1"/>
          </p:cNvSpPr>
          <p:nvPr>
            <p:ph idx="1"/>
          </p:nvPr>
        </p:nvSpPr>
        <p:spPr/>
        <p:txBody>
          <a:bodyPr/>
          <a:lstStyle/>
          <a:p>
            <a:pPr>
              <a:lnSpc>
                <a:spcPct val="80000"/>
              </a:lnSpc>
            </a:pPr>
            <a:r>
              <a:rPr lang="en-GB" altLang="en-US">
                <a:cs typeface="Arial" panose="020B0604020202020204" pitchFamily="34" charset="0"/>
              </a:rPr>
              <a:t>You will be asked to accept or decline the offer by 15</a:t>
            </a:r>
            <a:r>
              <a:rPr lang="en-GB" altLang="en-US" baseline="30000">
                <a:cs typeface="Arial" panose="020B0604020202020204" pitchFamily="34" charset="0"/>
              </a:rPr>
              <a:t>th</a:t>
            </a:r>
            <a:r>
              <a:rPr lang="en-GB" altLang="en-US">
                <a:cs typeface="Arial" panose="020B0604020202020204" pitchFamily="34" charset="0"/>
              </a:rPr>
              <a:t>  March 2027 either online or by returning a paper slip</a:t>
            </a:r>
            <a:br>
              <a:rPr lang="en-GB" altLang="en-US">
                <a:cs typeface="Arial" panose="020B0604020202020204" pitchFamily="34" charset="0"/>
              </a:rPr>
            </a:br>
            <a:endParaRPr lang="en-GB" altLang="en-US">
              <a:cs typeface="Arial" panose="020B0604020202020204" pitchFamily="34" charset="0"/>
            </a:endParaRPr>
          </a:p>
          <a:p>
            <a:pPr>
              <a:lnSpc>
                <a:spcPct val="80000"/>
              </a:lnSpc>
            </a:pPr>
            <a:r>
              <a:rPr lang="en-GB" altLang="en-US">
                <a:cs typeface="Arial" panose="020B0604020202020204" pitchFamily="34" charset="0"/>
              </a:rPr>
              <a:t>If we cannot offer one of your preferred schools, a place will be offered at the nearest school, or one within a reasonable travelling distance to home, with a vacancy</a:t>
            </a:r>
            <a:br>
              <a:rPr lang="en-GB" altLang="en-US">
                <a:cs typeface="Arial" panose="020B0604020202020204" pitchFamily="34" charset="0"/>
              </a:rPr>
            </a:br>
            <a:endParaRPr lang="en-GB" altLang="en-US">
              <a:cs typeface="Arial" panose="020B0604020202020204" pitchFamily="34" charset="0"/>
            </a:endParaRPr>
          </a:p>
          <a:p>
            <a:pPr>
              <a:lnSpc>
                <a:spcPct val="80000"/>
              </a:lnSpc>
            </a:pPr>
            <a:r>
              <a:rPr lang="en-GB" altLang="en-US">
                <a:cs typeface="Arial" panose="020B0604020202020204" pitchFamily="34" charset="0"/>
              </a:rPr>
              <a:t>You can ask for your child to be put on waiting lists for higher preference schools than the one offered. Children will automatically be added to waiting lists in Bexley Schools.</a:t>
            </a:r>
          </a:p>
          <a:p>
            <a:endParaRPr lang="en-US"/>
          </a:p>
        </p:txBody>
      </p:sp>
      <p:sp>
        <p:nvSpPr>
          <p:cNvPr id="3" name="Title 2">
            <a:extLst>
              <a:ext uri="{FF2B5EF4-FFF2-40B4-BE49-F238E27FC236}">
                <a16:creationId xmlns:a16="http://schemas.microsoft.com/office/drawing/2014/main" id="{053225EF-7E6E-8123-B56C-1840B18F8D09}"/>
              </a:ext>
            </a:extLst>
          </p:cNvPr>
          <p:cNvSpPr>
            <a:spLocks noGrp="1"/>
          </p:cNvSpPr>
          <p:nvPr>
            <p:ph type="title"/>
          </p:nvPr>
        </p:nvSpPr>
        <p:spPr/>
        <p:txBody>
          <a:bodyPr/>
          <a:lstStyle/>
          <a:p>
            <a:r>
              <a:rPr lang="en-US"/>
              <a:t>Offers of places</a:t>
            </a:r>
          </a:p>
        </p:txBody>
      </p:sp>
    </p:spTree>
    <p:extLst>
      <p:ext uri="{BB962C8B-B14F-4D97-AF65-F5344CB8AC3E}">
        <p14:creationId xmlns:p14="http://schemas.microsoft.com/office/powerpoint/2010/main" val="2926727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3C86900-F727-7134-CF77-15CC880C7313}"/>
              </a:ext>
            </a:extLst>
          </p:cNvPr>
          <p:cNvSpPr>
            <a:spLocks noGrp="1"/>
          </p:cNvSpPr>
          <p:nvPr>
            <p:ph idx="1"/>
          </p:nvPr>
        </p:nvSpPr>
        <p:spPr/>
        <p:txBody>
          <a:bodyPr>
            <a:normAutofit lnSpcReduction="10000"/>
          </a:bodyPr>
          <a:lstStyle/>
          <a:p>
            <a:r>
              <a:rPr lang="en-GB" altLang="en-US"/>
              <a:t>In 2026, 68% of Bexley children were offered their first preference school and 95% one of their six preferences</a:t>
            </a:r>
          </a:p>
          <a:p>
            <a:r>
              <a:rPr lang="en-GB" altLang="en-US"/>
              <a:t>Examples of parents not being offered any of the schools listed on their application were:</a:t>
            </a:r>
          </a:p>
          <a:p>
            <a:pPr lvl="1">
              <a:lnSpc>
                <a:spcPct val="80000"/>
              </a:lnSpc>
              <a:defRPr/>
            </a:pPr>
            <a:r>
              <a:rPr lang="en-GB" altLang="en-US"/>
              <a:t>Only listing grammar schools when the child was not deemed selective</a:t>
            </a:r>
          </a:p>
          <a:p>
            <a:pPr lvl="1">
              <a:lnSpc>
                <a:spcPct val="80000"/>
              </a:lnSpc>
              <a:defRPr/>
            </a:pPr>
            <a:r>
              <a:rPr lang="en-GB" altLang="en-US"/>
              <a:t>Only listing faith schools and not submitting the SIF or not having a  Church connection</a:t>
            </a:r>
          </a:p>
          <a:p>
            <a:pPr lvl="1">
              <a:lnSpc>
                <a:spcPct val="80000"/>
              </a:lnSpc>
              <a:defRPr/>
            </a:pPr>
            <a:r>
              <a:rPr lang="en-GB" altLang="en-US"/>
              <a:t>Not applying for schools near the home address or only listing schools that use the banding process </a:t>
            </a:r>
          </a:p>
          <a:p>
            <a:pPr lvl="1">
              <a:lnSpc>
                <a:spcPct val="80000"/>
              </a:lnSpc>
              <a:defRPr/>
            </a:pPr>
            <a:r>
              <a:rPr lang="en-GB" altLang="en-US"/>
              <a:t>Only listing one or two preferences for schools, sometimes a distance away from the home address</a:t>
            </a:r>
          </a:p>
          <a:p>
            <a:endParaRPr lang="en-US"/>
          </a:p>
        </p:txBody>
      </p:sp>
      <p:sp>
        <p:nvSpPr>
          <p:cNvPr id="3" name="Title 2">
            <a:extLst>
              <a:ext uri="{FF2B5EF4-FFF2-40B4-BE49-F238E27FC236}">
                <a16:creationId xmlns:a16="http://schemas.microsoft.com/office/drawing/2014/main" id="{D0B4D10A-DDA7-CC01-4FD0-7C6E1E638B86}"/>
              </a:ext>
            </a:extLst>
          </p:cNvPr>
          <p:cNvSpPr>
            <a:spLocks noGrp="1"/>
          </p:cNvSpPr>
          <p:nvPr>
            <p:ph type="title"/>
          </p:nvPr>
        </p:nvSpPr>
        <p:spPr/>
        <p:txBody>
          <a:bodyPr/>
          <a:lstStyle/>
          <a:p>
            <a:r>
              <a:rPr lang="en-US"/>
              <a:t>September 2026 offers</a:t>
            </a:r>
          </a:p>
        </p:txBody>
      </p:sp>
    </p:spTree>
    <p:extLst>
      <p:ext uri="{BB962C8B-B14F-4D97-AF65-F5344CB8AC3E}">
        <p14:creationId xmlns:p14="http://schemas.microsoft.com/office/powerpoint/2010/main" val="2351003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292E1E-4192-D8A2-BC66-B0DD66F77F40}"/>
              </a:ext>
            </a:extLst>
          </p:cNvPr>
          <p:cNvSpPr>
            <a:spLocks noGrp="1"/>
          </p:cNvSpPr>
          <p:nvPr>
            <p:ph idx="1"/>
          </p:nvPr>
        </p:nvSpPr>
        <p:spPr/>
        <p:txBody>
          <a:bodyPr>
            <a:normAutofit lnSpcReduction="10000"/>
          </a:bodyPr>
          <a:lstStyle/>
          <a:p>
            <a:r>
              <a:rPr lang="en-US"/>
              <a:t>The site is easy to use</a:t>
            </a:r>
          </a:p>
          <a:p>
            <a:r>
              <a:rPr lang="en-US"/>
              <a:t>You can apply up until the deadline of 11.59pm on 31</a:t>
            </a:r>
            <a:r>
              <a:rPr lang="en-US" baseline="30000"/>
              <a:t>st</a:t>
            </a:r>
            <a:r>
              <a:rPr lang="en-US"/>
              <a:t> October 2026 – make sure you press the submit button.</a:t>
            </a:r>
          </a:p>
          <a:p>
            <a:r>
              <a:rPr lang="en-US"/>
              <a:t>You can go back in and change details up until the deadline</a:t>
            </a:r>
          </a:p>
          <a:p>
            <a:pPr marL="0" indent="0">
              <a:buNone/>
            </a:pPr>
            <a:r>
              <a:rPr lang="en-US"/>
              <a:t>Remember:</a:t>
            </a:r>
          </a:p>
          <a:p>
            <a:pPr lvl="1"/>
            <a:r>
              <a:rPr lang="en-US"/>
              <a:t>Complete all fields on the application</a:t>
            </a:r>
          </a:p>
          <a:p>
            <a:pPr lvl="1"/>
            <a:r>
              <a:rPr lang="en-US"/>
              <a:t>Add full names and dates of birth of any siblings in the correct field</a:t>
            </a:r>
          </a:p>
          <a:p>
            <a:pPr lvl="1"/>
            <a:r>
              <a:rPr lang="en-US"/>
              <a:t>Add requests for priority in the correct field</a:t>
            </a:r>
          </a:p>
          <a:p>
            <a:pPr lvl="1"/>
            <a:r>
              <a:rPr lang="en-US"/>
              <a:t>Scan and upload supporting evidence or send copies to the admissions team clearly marked with your application reference number</a:t>
            </a:r>
          </a:p>
        </p:txBody>
      </p:sp>
      <p:sp>
        <p:nvSpPr>
          <p:cNvPr id="3" name="Title 2">
            <a:extLst>
              <a:ext uri="{FF2B5EF4-FFF2-40B4-BE49-F238E27FC236}">
                <a16:creationId xmlns:a16="http://schemas.microsoft.com/office/drawing/2014/main" id="{1A69DFAA-7F8D-6D85-51DE-3A59939023CE}"/>
              </a:ext>
            </a:extLst>
          </p:cNvPr>
          <p:cNvSpPr>
            <a:spLocks noGrp="1"/>
          </p:cNvSpPr>
          <p:nvPr>
            <p:ph type="title"/>
          </p:nvPr>
        </p:nvSpPr>
        <p:spPr/>
        <p:txBody>
          <a:bodyPr/>
          <a:lstStyle/>
          <a:p>
            <a:r>
              <a:rPr lang="en-US"/>
              <a:t>Online applications</a:t>
            </a:r>
          </a:p>
        </p:txBody>
      </p:sp>
    </p:spTree>
    <p:extLst>
      <p:ext uri="{BB962C8B-B14F-4D97-AF65-F5344CB8AC3E}">
        <p14:creationId xmlns:p14="http://schemas.microsoft.com/office/powerpoint/2010/main" val="33002506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ED53CD6-4537-DCD8-B818-AC3B9BB6D1D6}"/>
              </a:ext>
            </a:extLst>
          </p:cNvPr>
          <p:cNvSpPr>
            <a:spLocks noGrp="1"/>
          </p:cNvSpPr>
          <p:nvPr>
            <p:ph idx="1"/>
          </p:nvPr>
        </p:nvSpPr>
        <p:spPr/>
        <p:txBody>
          <a:bodyPr/>
          <a:lstStyle/>
          <a:p>
            <a:r>
              <a:rPr lang="en-US"/>
              <a:t>You will receive an email receipt if the application has been submitted . Without the receipt the application may not be valid</a:t>
            </a:r>
          </a:p>
          <a:p>
            <a:r>
              <a:rPr lang="en-US"/>
              <a:t>If you change anything, make sure your application details are correct before re submitting.</a:t>
            </a:r>
          </a:p>
          <a:p>
            <a:r>
              <a:rPr lang="en-US"/>
              <a:t>Please do not change your email address during the process</a:t>
            </a:r>
          </a:p>
        </p:txBody>
      </p:sp>
      <p:sp>
        <p:nvSpPr>
          <p:cNvPr id="3" name="Title 2">
            <a:extLst>
              <a:ext uri="{FF2B5EF4-FFF2-40B4-BE49-F238E27FC236}">
                <a16:creationId xmlns:a16="http://schemas.microsoft.com/office/drawing/2014/main" id="{C76A3DCA-C5F9-980A-738F-11AECF0B601A}"/>
              </a:ext>
            </a:extLst>
          </p:cNvPr>
          <p:cNvSpPr>
            <a:spLocks noGrp="1"/>
          </p:cNvSpPr>
          <p:nvPr>
            <p:ph type="title"/>
          </p:nvPr>
        </p:nvSpPr>
        <p:spPr/>
        <p:txBody>
          <a:bodyPr/>
          <a:lstStyle/>
          <a:p>
            <a:r>
              <a:rPr lang="en-US"/>
              <a:t>Online applications</a:t>
            </a:r>
          </a:p>
        </p:txBody>
      </p:sp>
    </p:spTree>
    <p:extLst>
      <p:ext uri="{BB962C8B-B14F-4D97-AF65-F5344CB8AC3E}">
        <p14:creationId xmlns:p14="http://schemas.microsoft.com/office/powerpoint/2010/main" val="1829348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CAFAEE1-DB53-CB80-D5BE-DDBF738172BE}"/>
              </a:ext>
            </a:extLst>
          </p:cNvPr>
          <p:cNvGraphicFramePr>
            <a:graphicFrameLocks noGrp="1"/>
          </p:cNvGraphicFramePr>
          <p:nvPr>
            <p:ph idx="1"/>
            <p:extLst>
              <p:ext uri="{D42A27DB-BD31-4B8C-83A1-F6EECF244321}">
                <p14:modId xmlns:p14="http://schemas.microsoft.com/office/powerpoint/2010/main" val="2170999638"/>
              </p:ext>
            </p:extLst>
          </p:nvPr>
        </p:nvGraphicFramePr>
        <p:xfrm>
          <a:off x="838200" y="2370138"/>
          <a:ext cx="10515600" cy="3845560"/>
        </p:xfrm>
        <a:graphic>
          <a:graphicData uri="http://schemas.openxmlformats.org/drawingml/2006/table">
            <a:tbl>
              <a:tblPr firstRow="1" bandRow="1">
                <a:tableStyleId>{21E4AEA4-8DFA-4A89-87EB-49C32662AFE0}</a:tableStyleId>
              </a:tblPr>
              <a:tblGrid>
                <a:gridCol w="5257800">
                  <a:extLst>
                    <a:ext uri="{9D8B030D-6E8A-4147-A177-3AD203B41FA5}">
                      <a16:colId xmlns:a16="http://schemas.microsoft.com/office/drawing/2014/main" val="1391421405"/>
                    </a:ext>
                  </a:extLst>
                </a:gridCol>
                <a:gridCol w="5257800">
                  <a:extLst>
                    <a:ext uri="{9D8B030D-6E8A-4147-A177-3AD203B41FA5}">
                      <a16:colId xmlns:a16="http://schemas.microsoft.com/office/drawing/2014/main" val="1381588435"/>
                    </a:ext>
                  </a:extLst>
                </a:gridCol>
              </a:tblGrid>
              <a:tr h="370840">
                <a:tc>
                  <a:txBody>
                    <a:bodyPr/>
                    <a:lstStyle/>
                    <a:p>
                      <a:endParaRPr lang="en-US"/>
                    </a:p>
                  </a:txBody>
                  <a:tcPr/>
                </a:tc>
                <a:tc>
                  <a:txBody>
                    <a:bodyPr/>
                    <a:lstStyle/>
                    <a:p>
                      <a:endParaRPr lang="en-US"/>
                    </a:p>
                  </a:txBody>
                  <a:tcPr/>
                </a:tc>
                <a:extLst>
                  <a:ext uri="{0D108BD9-81ED-4DB2-BD59-A6C34878D82A}">
                    <a16:rowId xmlns:a16="http://schemas.microsoft.com/office/drawing/2014/main" val="364576371"/>
                  </a:ext>
                </a:extLst>
              </a:tr>
              <a:tr h="370840">
                <a:tc>
                  <a:txBody>
                    <a:bodyPr/>
                    <a:lstStyle/>
                    <a:p>
                      <a:r>
                        <a:rPr lang="en-US"/>
                        <a:t>1</a:t>
                      </a:r>
                      <a:r>
                        <a:rPr lang="en-US" baseline="30000"/>
                        <a:t>st</a:t>
                      </a:r>
                      <a:r>
                        <a:rPr lang="en-US"/>
                        <a:t> September 2026</a:t>
                      </a:r>
                    </a:p>
                    <a:p>
                      <a:endParaRPr lang="en-US"/>
                    </a:p>
                  </a:txBody>
                  <a:tcPr/>
                </a:tc>
                <a:tc>
                  <a:txBody>
                    <a:bodyPr/>
                    <a:lstStyle/>
                    <a:p>
                      <a:r>
                        <a:rPr lang="en-US"/>
                        <a:t>Online application window opens</a:t>
                      </a:r>
                    </a:p>
                  </a:txBody>
                  <a:tcPr/>
                </a:tc>
                <a:extLst>
                  <a:ext uri="{0D108BD9-81ED-4DB2-BD59-A6C34878D82A}">
                    <a16:rowId xmlns:a16="http://schemas.microsoft.com/office/drawing/2014/main" val="4183248265"/>
                  </a:ext>
                </a:extLst>
              </a:tr>
              <a:tr h="370840">
                <a:tc>
                  <a:txBody>
                    <a:bodyPr/>
                    <a:lstStyle/>
                    <a:p>
                      <a:r>
                        <a:rPr lang="en-US"/>
                        <a:t>September / October 2026</a:t>
                      </a:r>
                    </a:p>
                    <a:p>
                      <a:endParaRPr lang="en-US"/>
                    </a:p>
                  </a:txBody>
                  <a:tcPr/>
                </a:tc>
                <a:tc>
                  <a:txBody>
                    <a:bodyPr/>
                    <a:lstStyle/>
                    <a:p>
                      <a:r>
                        <a:rPr lang="en-US"/>
                        <a:t>School open days / evenings</a:t>
                      </a:r>
                    </a:p>
                  </a:txBody>
                  <a:tcPr/>
                </a:tc>
                <a:extLst>
                  <a:ext uri="{0D108BD9-81ED-4DB2-BD59-A6C34878D82A}">
                    <a16:rowId xmlns:a16="http://schemas.microsoft.com/office/drawing/2014/main" val="3006422283"/>
                  </a:ext>
                </a:extLst>
              </a:tr>
              <a:tr h="370840">
                <a:tc>
                  <a:txBody>
                    <a:bodyPr/>
                    <a:lstStyle/>
                    <a:p>
                      <a:r>
                        <a:rPr lang="en-US"/>
                        <a:t>31</a:t>
                      </a:r>
                      <a:r>
                        <a:rPr lang="en-US" baseline="30000"/>
                        <a:t>st</a:t>
                      </a:r>
                      <a:r>
                        <a:rPr lang="en-US"/>
                        <a:t> October 2026</a:t>
                      </a:r>
                    </a:p>
                    <a:p>
                      <a:endParaRPr lang="en-US"/>
                    </a:p>
                  </a:txBody>
                  <a:tcPr/>
                </a:tc>
                <a:tc>
                  <a:txBody>
                    <a:bodyPr/>
                    <a:lstStyle/>
                    <a:p>
                      <a:r>
                        <a:rPr lang="en-US"/>
                        <a:t>Closing date for secondary school applications</a:t>
                      </a:r>
                    </a:p>
                  </a:txBody>
                  <a:tcPr/>
                </a:tc>
                <a:extLst>
                  <a:ext uri="{0D108BD9-81ED-4DB2-BD59-A6C34878D82A}">
                    <a16:rowId xmlns:a16="http://schemas.microsoft.com/office/drawing/2014/main" val="2301055208"/>
                  </a:ext>
                </a:extLst>
              </a:tr>
              <a:tr h="370840">
                <a:tc>
                  <a:txBody>
                    <a:bodyPr/>
                    <a:lstStyle/>
                    <a:p>
                      <a:r>
                        <a:rPr lang="en-US"/>
                        <a:t>November / December 2026</a:t>
                      </a:r>
                    </a:p>
                    <a:p>
                      <a:endParaRPr lang="en-US"/>
                    </a:p>
                  </a:txBody>
                  <a:tcPr/>
                </a:tc>
                <a:tc>
                  <a:txBody>
                    <a:bodyPr/>
                    <a:lstStyle/>
                    <a:p>
                      <a:r>
                        <a:rPr lang="en-US"/>
                        <a:t>Banding tests</a:t>
                      </a:r>
                    </a:p>
                  </a:txBody>
                  <a:tcPr/>
                </a:tc>
                <a:extLst>
                  <a:ext uri="{0D108BD9-81ED-4DB2-BD59-A6C34878D82A}">
                    <a16:rowId xmlns:a16="http://schemas.microsoft.com/office/drawing/2014/main" val="1427508106"/>
                  </a:ext>
                </a:extLst>
              </a:tr>
              <a:tr h="370840">
                <a:tc>
                  <a:txBody>
                    <a:bodyPr/>
                    <a:lstStyle/>
                    <a:p>
                      <a:r>
                        <a:rPr lang="en-US"/>
                        <a:t>1</a:t>
                      </a:r>
                      <a:r>
                        <a:rPr lang="en-US" baseline="30000"/>
                        <a:t>st</a:t>
                      </a:r>
                      <a:r>
                        <a:rPr lang="en-US"/>
                        <a:t> March 2027</a:t>
                      </a:r>
                    </a:p>
                  </a:txBody>
                  <a:tcPr/>
                </a:tc>
                <a:tc>
                  <a:txBody>
                    <a:bodyPr/>
                    <a:lstStyle/>
                    <a:p>
                      <a:r>
                        <a:rPr lang="en-US"/>
                        <a:t>Offers sent by email to online applicants</a:t>
                      </a:r>
                    </a:p>
                    <a:p>
                      <a:r>
                        <a:rPr lang="en-US"/>
                        <a:t>Letters posted by first class post to other applicants</a:t>
                      </a:r>
                    </a:p>
                  </a:txBody>
                  <a:tcPr/>
                </a:tc>
                <a:extLst>
                  <a:ext uri="{0D108BD9-81ED-4DB2-BD59-A6C34878D82A}">
                    <a16:rowId xmlns:a16="http://schemas.microsoft.com/office/drawing/2014/main" val="1375405001"/>
                  </a:ext>
                </a:extLst>
              </a:tr>
            </a:tbl>
          </a:graphicData>
        </a:graphic>
      </p:graphicFrame>
      <p:sp>
        <p:nvSpPr>
          <p:cNvPr id="3" name="Title 2">
            <a:extLst>
              <a:ext uri="{FF2B5EF4-FFF2-40B4-BE49-F238E27FC236}">
                <a16:creationId xmlns:a16="http://schemas.microsoft.com/office/drawing/2014/main" id="{240FBAFC-1589-516E-7D84-C7489F16B623}"/>
              </a:ext>
            </a:extLst>
          </p:cNvPr>
          <p:cNvSpPr>
            <a:spLocks noGrp="1"/>
          </p:cNvSpPr>
          <p:nvPr>
            <p:ph type="title"/>
          </p:nvPr>
        </p:nvSpPr>
        <p:spPr/>
        <p:txBody>
          <a:bodyPr/>
          <a:lstStyle/>
          <a:p>
            <a:r>
              <a:rPr lang="en-US"/>
              <a:t>Timetable</a:t>
            </a:r>
          </a:p>
        </p:txBody>
      </p:sp>
    </p:spTree>
    <p:extLst>
      <p:ext uri="{BB962C8B-B14F-4D97-AF65-F5344CB8AC3E}">
        <p14:creationId xmlns:p14="http://schemas.microsoft.com/office/powerpoint/2010/main" val="33954540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FBD143-5472-F7C3-CAA7-40463A489699}"/>
              </a:ext>
            </a:extLst>
          </p:cNvPr>
          <p:cNvSpPr>
            <a:spLocks noGrp="1"/>
          </p:cNvSpPr>
          <p:nvPr>
            <p:ph idx="1"/>
          </p:nvPr>
        </p:nvSpPr>
        <p:spPr/>
        <p:txBody>
          <a:bodyPr>
            <a:normAutofit lnSpcReduction="10000"/>
          </a:bodyPr>
          <a:lstStyle/>
          <a:p>
            <a:r>
              <a:rPr lang="en-US"/>
              <a:t>Visit school open days in September and October</a:t>
            </a:r>
          </a:p>
          <a:p>
            <a:r>
              <a:rPr lang="en-US"/>
              <a:t>Check over subscription criteria – make sure you know how schools allocate places</a:t>
            </a:r>
          </a:p>
          <a:p>
            <a:r>
              <a:rPr lang="en-US"/>
              <a:t>Wait for selection test results before making final preferences</a:t>
            </a:r>
          </a:p>
          <a:p>
            <a:r>
              <a:rPr lang="en-US"/>
              <a:t>Complete and return supplementary  information forms to faith schools by their published date</a:t>
            </a:r>
          </a:p>
          <a:p>
            <a:r>
              <a:rPr lang="en-US"/>
              <a:t>Apply online by 31</a:t>
            </a:r>
            <a:r>
              <a:rPr lang="en-US" baseline="30000"/>
              <a:t>st</a:t>
            </a:r>
            <a:r>
              <a:rPr lang="en-US"/>
              <a:t> October 2026</a:t>
            </a:r>
          </a:p>
          <a:p>
            <a:r>
              <a:rPr lang="en-US"/>
              <a:t>Make sure you apply on time – late applicants will miss out on preferred schools</a:t>
            </a:r>
          </a:p>
        </p:txBody>
      </p:sp>
      <p:sp>
        <p:nvSpPr>
          <p:cNvPr id="3" name="Title 2">
            <a:extLst>
              <a:ext uri="{FF2B5EF4-FFF2-40B4-BE49-F238E27FC236}">
                <a16:creationId xmlns:a16="http://schemas.microsoft.com/office/drawing/2014/main" id="{546161CF-6072-9217-9426-606197DE9E58}"/>
              </a:ext>
            </a:extLst>
          </p:cNvPr>
          <p:cNvSpPr>
            <a:spLocks noGrp="1"/>
          </p:cNvSpPr>
          <p:nvPr>
            <p:ph type="title"/>
          </p:nvPr>
        </p:nvSpPr>
        <p:spPr/>
        <p:txBody>
          <a:bodyPr/>
          <a:lstStyle/>
          <a:p>
            <a:r>
              <a:rPr lang="en-US"/>
              <a:t>Checklist</a:t>
            </a:r>
          </a:p>
        </p:txBody>
      </p:sp>
    </p:spTree>
    <p:extLst>
      <p:ext uri="{BB962C8B-B14F-4D97-AF65-F5344CB8AC3E}">
        <p14:creationId xmlns:p14="http://schemas.microsoft.com/office/powerpoint/2010/main" val="551120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CD5BD23-CBC6-33DC-8605-A134EA12B025}"/>
              </a:ext>
            </a:extLst>
          </p:cNvPr>
          <p:cNvSpPr>
            <a:spLocks noGrp="1"/>
          </p:cNvSpPr>
          <p:nvPr>
            <p:ph idx="1"/>
          </p:nvPr>
        </p:nvSpPr>
        <p:spPr/>
        <p:txBody>
          <a:bodyPr/>
          <a:lstStyle/>
          <a:p>
            <a:pPr>
              <a:lnSpc>
                <a:spcPct val="70000"/>
              </a:lnSpc>
              <a:spcBef>
                <a:spcPts val="600"/>
              </a:spcBef>
              <a:spcAft>
                <a:spcPts val="600"/>
              </a:spcAft>
              <a:defRPr/>
            </a:pPr>
            <a:r>
              <a:rPr lang="en-GB" altLang="en-US"/>
              <a:t>School Admissions web pages:</a:t>
            </a:r>
            <a:br>
              <a:rPr lang="en-GB" altLang="en-US"/>
            </a:br>
            <a:r>
              <a:rPr lang="en-GB" altLang="en-US">
                <a:hlinkClick r:id="rId2"/>
              </a:rPr>
              <a:t>www.bexley.gov.uk/admissions</a:t>
            </a:r>
            <a:r>
              <a:rPr lang="en-GB" altLang="en-US"/>
              <a:t> and </a:t>
            </a:r>
            <a:r>
              <a:rPr lang="en-GB" altLang="en-US">
                <a:hlinkClick r:id="rId3"/>
              </a:rPr>
              <a:t>www.bexley.gov.uk/selectiontests</a:t>
            </a:r>
            <a:br>
              <a:rPr lang="en-GB" altLang="en-US"/>
            </a:br>
            <a:r>
              <a:rPr lang="en-GB" altLang="en-US"/>
              <a:t> </a:t>
            </a:r>
          </a:p>
          <a:p>
            <a:pPr>
              <a:lnSpc>
                <a:spcPct val="70000"/>
              </a:lnSpc>
              <a:spcBef>
                <a:spcPts val="600"/>
              </a:spcBef>
              <a:spcAft>
                <a:spcPts val="600"/>
              </a:spcAft>
              <a:defRPr/>
            </a:pPr>
            <a:r>
              <a:rPr lang="en-GB" altLang="en-US"/>
              <a:t>Contact the School Admissions Team – 020 8303 7777 or email </a:t>
            </a:r>
            <a:r>
              <a:rPr lang="en-GB" altLang="en-US">
                <a:hlinkClick r:id="rId4"/>
              </a:rPr>
              <a:t>schooladmissions@bexley.gov.uk</a:t>
            </a:r>
            <a:r>
              <a:rPr lang="en-GB" altLang="en-US"/>
              <a:t>  </a:t>
            </a:r>
          </a:p>
          <a:p>
            <a:endParaRPr lang="en-US"/>
          </a:p>
        </p:txBody>
      </p:sp>
      <p:sp>
        <p:nvSpPr>
          <p:cNvPr id="3" name="Title 2">
            <a:extLst>
              <a:ext uri="{FF2B5EF4-FFF2-40B4-BE49-F238E27FC236}">
                <a16:creationId xmlns:a16="http://schemas.microsoft.com/office/drawing/2014/main" id="{C3FDBF78-FFDE-A824-0618-903E9890B1B2}"/>
              </a:ext>
            </a:extLst>
          </p:cNvPr>
          <p:cNvSpPr>
            <a:spLocks noGrp="1"/>
          </p:cNvSpPr>
          <p:nvPr>
            <p:ph type="title"/>
          </p:nvPr>
        </p:nvSpPr>
        <p:spPr/>
        <p:txBody>
          <a:bodyPr/>
          <a:lstStyle/>
          <a:p>
            <a:r>
              <a:rPr lang="en-US"/>
              <a:t>Key contacts</a:t>
            </a:r>
          </a:p>
        </p:txBody>
      </p:sp>
    </p:spTree>
    <p:extLst>
      <p:ext uri="{BB962C8B-B14F-4D97-AF65-F5344CB8AC3E}">
        <p14:creationId xmlns:p14="http://schemas.microsoft.com/office/powerpoint/2010/main" val="3172079047"/>
      </p:ext>
    </p:extLst>
  </p:cSld>
  <p:clrMapOvr>
    <a:masterClrMapping/>
  </p:clrMapOvr>
</p:sld>
</file>

<file path=ppt/theme/theme1.xml><?xml version="1.0" encoding="utf-8"?>
<a:theme xmlns:a="http://schemas.openxmlformats.org/drawingml/2006/main" name="Office Theme">
  <a:themeElements>
    <a:clrScheme name="Bexley 2021">
      <a:dk1>
        <a:sysClr val="windowText" lastClr="000000"/>
      </a:dk1>
      <a:lt1>
        <a:sysClr val="window" lastClr="FFFFFF"/>
      </a:lt1>
      <a:dk2>
        <a:srgbClr val="2E358B"/>
      </a:dk2>
      <a:lt2>
        <a:srgbClr val="FED7FC"/>
      </a:lt2>
      <a:accent1>
        <a:srgbClr val="06828D"/>
      </a:accent1>
      <a:accent2>
        <a:srgbClr val="912B88"/>
      </a:accent2>
      <a:accent3>
        <a:srgbClr val="218721"/>
      </a:accent3>
      <a:accent4>
        <a:srgbClr val="6056B3"/>
      </a:accent4>
      <a:accent5>
        <a:srgbClr val="DC3800"/>
      </a:accent5>
      <a:accent6>
        <a:srgbClr val="FED7FC"/>
      </a:accent6>
      <a:hlink>
        <a:srgbClr val="0042C7"/>
      </a:hlink>
      <a:folHlink>
        <a:srgbClr val="912B88"/>
      </a:folHlink>
    </a:clrScheme>
    <a:fontScheme name="Bexley">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uchsia Template 21" id="{0BC196F7-0AE8-440C-A3E1-F83C82378FC4}" vid="{E3C5362A-AEA3-49AD-A96E-707CC51BAA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II xmlns="647c0fa3-3cd8-41d7-be41-70c93b717f70">No</PII>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Corporate Document" ma:contentTypeID="0x0101009CD30654BE4A324198FDDF37A525E9680059A494359AAB4D46A38D407DB93E26F1" ma:contentTypeVersion="14" ma:contentTypeDescription="Branded Word Template Document with PII Indicator" ma:contentTypeScope="" ma:versionID="1a3b524ece76f05c7e3960ea7fd98bd7">
  <xsd:schema xmlns:xsd="http://www.w3.org/2001/XMLSchema" xmlns:xs="http://www.w3.org/2001/XMLSchema" xmlns:p="http://schemas.microsoft.com/office/2006/metadata/properties" xmlns:ns2="647c0fa3-3cd8-41d7-be41-70c93b717f70" xmlns:ns3="578d890b-e195-4a27-b567-bb5dd028f40b" targetNamespace="http://schemas.microsoft.com/office/2006/metadata/properties" ma:root="true" ma:fieldsID="ef17125629d6fb7b183cdcd78a65220f" ns2:_="" ns3:_="">
    <xsd:import namespace="647c0fa3-3cd8-41d7-be41-70c93b717f70"/>
    <xsd:import namespace="578d890b-e195-4a27-b567-bb5dd028f40b"/>
    <xsd:element name="properties">
      <xsd:complexType>
        <xsd:sequence>
          <xsd:element name="documentManagement">
            <xsd:complexType>
              <xsd:all>
                <xsd:element ref="ns2:PII"/>
                <xsd:element ref="ns3:MediaServiceMetadata" minOccurs="0"/>
                <xsd:element ref="ns3:MediaServiceFastMetadata" minOccurs="0"/>
                <xsd:element ref="ns2:SharedWithUsers" minOccurs="0"/>
                <xsd:element ref="ns2:SharedWithDetails" minOccurs="0"/>
                <xsd:element ref="ns3:MediaServiceSearchProperties"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7c0fa3-3cd8-41d7-be41-70c93b717f70" elementFormDefault="qualified">
    <xsd:import namespace="http://schemas.microsoft.com/office/2006/documentManagement/types"/>
    <xsd:import namespace="http://schemas.microsoft.com/office/infopath/2007/PartnerControls"/>
    <xsd:element name="PII" ma:index="8" ma:displayName="Contains PII" ma:internalName="PII" ma:readOnly="false">
      <xsd:simpleType>
        <xsd:restriction base="dms:Choice">
          <xsd:enumeration value="Yes"/>
          <xsd:enumeration value="No"/>
        </xsd:restriction>
      </xsd:simpleType>
    </xsd:element>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78d890b-e195-4a27-b567-bb5dd028f40b" elementFormDefault="qualified">
    <xsd:import namespace="http://schemas.microsoft.com/office/2006/documentManagement/types"/>
    <xsd:import namespace="http://schemas.microsoft.com/office/infopath/2007/PartnerControls"/>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D7FC4D4-464A-4E33-BF1F-AF95A5FF2132}">
  <ds:schemaRefs>
    <ds:schemaRef ds:uri="647c0fa3-3cd8-41d7-be41-70c93b717f70"/>
    <ds:schemaRef ds:uri="578d890b-e195-4a27-b567-bb5dd028f40b"/>
    <ds:schemaRef ds:uri="http://purl.org/dc/dcmitype/"/>
    <ds:schemaRef ds:uri="http://www.w3.org/XML/1998/namespace"/>
    <ds:schemaRef ds:uri="http://schemas.microsoft.com/office/infopath/2007/PartnerControls"/>
    <ds:schemaRef ds:uri="http://purl.org/dc/elements/1.1/"/>
    <ds:schemaRef ds:uri="http://schemas.microsoft.com/office/2006/documentManagement/types"/>
    <ds:schemaRef ds:uri="http://purl.org/dc/term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A8C0681B-658D-42B8-837A-2ADDE23B5478}">
  <ds:schemaRefs>
    <ds:schemaRef ds:uri="http://schemas.microsoft.com/sharepoint/v3/contenttype/forms"/>
  </ds:schemaRefs>
</ds:datastoreItem>
</file>

<file path=customXml/itemProps3.xml><?xml version="1.0" encoding="utf-8"?>
<ds:datastoreItem xmlns:ds="http://schemas.openxmlformats.org/officeDocument/2006/customXml" ds:itemID="{2E989C9B-A7DC-477E-B32F-FB8D40900EBF}">
  <ds:schemaRefs>
    <ds:schemaRef ds:uri="578d890b-e195-4a27-b567-bb5dd028f40b"/>
    <ds:schemaRef ds:uri="647c0fa3-3cd8-41d7-be41-70c93b717f7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Fuchsia Template Bexley</Template>
  <TotalTime>2</TotalTime>
  <Words>1321</Words>
  <Application>Microsoft Office PowerPoint</Application>
  <PresentationFormat>Widescreen</PresentationFormat>
  <Paragraphs>113</Paragraphs>
  <Slides>19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Lato</vt:lpstr>
      <vt:lpstr>Lato Black</vt:lpstr>
      <vt:lpstr>Office Theme</vt:lpstr>
      <vt:lpstr>Starting Secondary School  September 2027</vt:lpstr>
      <vt:lpstr>Agenda</vt:lpstr>
      <vt:lpstr>Information for parents</vt:lpstr>
      <vt:lpstr>How to apply for a secondary school place</vt:lpstr>
      <vt:lpstr>How to apply </vt:lpstr>
      <vt:lpstr>How to apply</vt:lpstr>
      <vt:lpstr>How to apply</vt:lpstr>
      <vt:lpstr>Banding</vt:lpstr>
      <vt:lpstr>Banding</vt:lpstr>
      <vt:lpstr>The offer process</vt:lpstr>
      <vt:lpstr>The offer process</vt:lpstr>
      <vt:lpstr>Offers of places</vt:lpstr>
      <vt:lpstr>Offers of places</vt:lpstr>
      <vt:lpstr>September 2026 offers</vt:lpstr>
      <vt:lpstr>Online applications</vt:lpstr>
      <vt:lpstr>Online applications</vt:lpstr>
      <vt:lpstr>Timetable</vt:lpstr>
      <vt:lpstr>Checklist</vt:lpstr>
      <vt:lpstr>Key contacts</vt:lpstr>
    </vt:vector>
  </TitlesOfParts>
  <Company>London Borough of Bexley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Starting Secondary School  September 2027</dc:title>
  <dc:creator>Woodham, Joan</dc:creator>
  <cp:lastModifiedBy>Melissa Gultekin</cp:lastModifiedBy>
  <cp:revision>5</cp:revision>
  <cp:lastPrinted>2026-04-15T13:49:10Z</cp:lastPrinted>
  <dcterms:created xsi:type="dcterms:W3CDTF">2026-04-10T12:57:03Z</dcterms:created>
  <dcterms:modified xsi:type="dcterms:W3CDTF">2026-04-15T13:49:42Z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0x0101009CD30654BE4A324198FDDF37A525E9680059A494359AAB4D46A38D407DB93E26F1</vt:lpwstr>
  </property>
</Properties>
</file>